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3"/>
  </p:notesMasterIdLst>
  <p:sldIdLst>
    <p:sldId id="256" r:id="rId2"/>
    <p:sldId id="274" r:id="rId3"/>
    <p:sldId id="286" r:id="rId4"/>
    <p:sldId id="257" r:id="rId5"/>
    <p:sldId id="263" r:id="rId6"/>
    <p:sldId id="265" r:id="rId7"/>
    <p:sldId id="266" r:id="rId8"/>
    <p:sldId id="268" r:id="rId9"/>
    <p:sldId id="267" r:id="rId10"/>
    <p:sldId id="270" r:id="rId11"/>
    <p:sldId id="260" r:id="rId12"/>
    <p:sldId id="258" r:id="rId13"/>
    <p:sldId id="262" r:id="rId14"/>
    <p:sldId id="259" r:id="rId15"/>
    <p:sldId id="264" r:id="rId16"/>
    <p:sldId id="271" r:id="rId17"/>
    <p:sldId id="273" r:id="rId18"/>
    <p:sldId id="278" r:id="rId19"/>
    <p:sldId id="290" r:id="rId20"/>
    <p:sldId id="291" r:id="rId21"/>
    <p:sldId id="292" r:id="rId22"/>
    <p:sldId id="280" r:id="rId23"/>
    <p:sldId id="281" r:id="rId24"/>
    <p:sldId id="282" r:id="rId25"/>
    <p:sldId id="283" r:id="rId26"/>
    <p:sldId id="284" r:id="rId27"/>
    <p:sldId id="293" r:id="rId28"/>
    <p:sldId id="272" r:id="rId29"/>
    <p:sldId id="287" r:id="rId30"/>
    <p:sldId id="288" r:id="rId31"/>
    <p:sldId id="28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92B9571-46E6-BD41-A423-8E2F84660833}">
          <p14:sldIdLst>
            <p14:sldId id="256"/>
          </p14:sldIdLst>
        </p14:section>
        <p14:section name="Who are you?" id="{26D9B3BA-221E-9343-AE68-263E57C4DED0}">
          <p14:sldIdLst>
            <p14:sldId id="274"/>
            <p14:sldId id="286"/>
          </p14:sldIdLst>
        </p14:section>
        <p14:section name="Intro to the course" id="{60509F6C-0C66-374A-9D3D-DC16C7BA31DF}">
          <p14:sldIdLst>
            <p14:sldId id="257"/>
            <p14:sldId id="263"/>
            <p14:sldId id="265"/>
            <p14:sldId id="266"/>
            <p14:sldId id="268"/>
            <p14:sldId id="267"/>
            <p14:sldId id="270"/>
            <p14:sldId id="260"/>
            <p14:sldId id="258"/>
            <p14:sldId id="262"/>
            <p14:sldId id="259"/>
          </p14:sldIdLst>
        </p14:section>
        <p14:section name="Running the class" id="{37E51EEF-7C67-5045-BB60-E02CFE4D6486}">
          <p14:sldIdLst>
            <p14:sldId id="264"/>
            <p14:sldId id="271"/>
            <p14:sldId id="273"/>
            <p14:sldId id="278"/>
            <p14:sldId id="290"/>
            <p14:sldId id="291"/>
            <p14:sldId id="292"/>
          </p14:sldIdLst>
        </p14:section>
        <p14:section name="Assignments" id="{958DDE73-BF77-AA48-BC26-C29A96DDCC36}">
          <p14:sldIdLst>
            <p14:sldId id="280"/>
            <p14:sldId id="281"/>
            <p14:sldId id="282"/>
            <p14:sldId id="283"/>
            <p14:sldId id="284"/>
            <p14:sldId id="293"/>
          </p14:sldIdLst>
        </p14:section>
        <p14:section name="How will I teach you?" id="{E1461F4A-FC4C-7C4C-B16B-897CA5A035A8}">
          <p14:sldIdLst>
            <p14:sldId id="272"/>
            <p14:sldId id="287"/>
            <p14:sldId id="288"/>
          </p14:sldIdLst>
        </p14:section>
        <p14:section name="Let's move on!" id="{5FA7123E-FD14-3043-AD24-90F42B18F90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83"/>
    <p:restoredTop sz="78231"/>
  </p:normalViewPr>
  <p:slideViewPr>
    <p:cSldViewPr snapToGrid="0" snapToObjects="1">
      <p:cViewPr varScale="1">
        <p:scale>
          <a:sx n="99" d="100"/>
          <a:sy n="99"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30877-94B7-AB4F-A742-ED8A1ADE69A1}" type="datetimeFigureOut">
              <a:rPr lang="en-US" smtClean="0"/>
              <a:t>1/22/20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B5133-E6A0-1F43-A950-A51C6B4B0995}" type="slidenum">
              <a:rPr lang="en-US" smtClean="0"/>
              <a:t>‹#›</a:t>
            </a:fld>
            <a:endParaRPr lang="en-US"/>
          </a:p>
        </p:txBody>
      </p:sp>
    </p:spTree>
    <p:extLst>
      <p:ext uri="{BB962C8B-B14F-4D97-AF65-F5344CB8AC3E}">
        <p14:creationId xmlns:p14="http://schemas.microsoft.com/office/powerpoint/2010/main" val="171145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5</a:t>
            </a:fld>
            <a:endParaRPr lang="en-US"/>
          </a:p>
        </p:txBody>
      </p:sp>
    </p:spTree>
    <p:extLst>
      <p:ext uri="{BB962C8B-B14F-4D97-AF65-F5344CB8AC3E}">
        <p14:creationId xmlns:p14="http://schemas.microsoft.com/office/powerpoint/2010/main" val="21296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10</a:t>
            </a:fld>
            <a:endParaRPr lang="en-US"/>
          </a:p>
        </p:txBody>
      </p:sp>
    </p:spTree>
    <p:extLst>
      <p:ext uri="{BB962C8B-B14F-4D97-AF65-F5344CB8AC3E}">
        <p14:creationId xmlns:p14="http://schemas.microsoft.com/office/powerpoint/2010/main" val="298580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13</a:t>
            </a:fld>
            <a:endParaRPr lang="en-US"/>
          </a:p>
        </p:txBody>
      </p:sp>
    </p:spTree>
    <p:extLst>
      <p:ext uri="{BB962C8B-B14F-4D97-AF65-F5344CB8AC3E}">
        <p14:creationId xmlns:p14="http://schemas.microsoft.com/office/powerpoint/2010/main" val="340940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Account name, plus slash and repository name.</a:t>
            </a:r>
          </a:p>
          <a:p>
            <a:r>
              <a:rPr lang="en-US" dirty="0"/>
              <a:t>2. Watch = People following bug fixes, commits etc. Star = like/thumbs up, not much tracking. Fork = creates a copy of the current repository that can be edited by yourself.</a:t>
            </a:r>
          </a:p>
          <a:p>
            <a:r>
              <a:rPr lang="en-US" dirty="0"/>
              <a:t>3. Issues = Reported issues, and bug tracking system. Pull requests = When you make a change, and are not a “committer”, you can suggest code changes that can be merged into a branch. Projects = Kind of a project management system that allows you to set up goals etc.</a:t>
            </a:r>
          </a:p>
          <a:p>
            <a:r>
              <a:rPr lang="en-US" dirty="0"/>
              <a:t>4. Commits = The changes that you make to the repository, i.e. you make some changes locally and then “commit” the change to the repository.</a:t>
            </a:r>
          </a:p>
          <a:p>
            <a:r>
              <a:rPr lang="en-US" dirty="0"/>
              <a:t>5. Branches = You may want to create a new branch to test out new features or experiment with a new idea. All without wrecking your main repository.</a:t>
            </a:r>
          </a:p>
          <a:p>
            <a:r>
              <a:rPr lang="en-US" dirty="0"/>
              <a:t>6. Releases = You can package up a “release” of your code, i.e. as an executable, zip file </a:t>
            </a:r>
            <a:r>
              <a:rPr lang="en-US" dirty="0" err="1"/>
              <a:t>etc</a:t>
            </a:r>
            <a:r>
              <a:rPr lang="en-US" dirty="0"/>
              <a:t> that would “lock” in your code at a certain time. I use releases when I have finished a paper, and use the release as an archive of the code status at the time of publication.</a:t>
            </a:r>
          </a:p>
          <a:p>
            <a:r>
              <a:rPr lang="en-US" dirty="0"/>
              <a:t>7. Contributors = If you have others working on your code, you may invite contributors.</a:t>
            </a:r>
          </a:p>
          <a:p>
            <a:r>
              <a:rPr lang="en-US" dirty="0"/>
              <a:t>8. License Type = You can select a license to protect your code if you wish, there are lots of them.</a:t>
            </a:r>
          </a:p>
          <a:p>
            <a:r>
              <a:rPr lang="en-US" dirty="0"/>
              <a:t>9. Branch selector = You can change branches here.</a:t>
            </a:r>
          </a:p>
          <a:p>
            <a:r>
              <a:rPr lang="en-US" dirty="0"/>
              <a:t>10. Pull request = You first make a branch, do your changes, and then you can submit a Pull request which will allow other contributors to to discuss the changes and potentially merge the changes into the main branch.</a:t>
            </a:r>
          </a:p>
          <a:p>
            <a:r>
              <a:rPr lang="en-US" dirty="0"/>
              <a:t>11. Clone or download = Most people will just download your code for review.</a:t>
            </a:r>
          </a:p>
          <a:p>
            <a:r>
              <a:rPr lang="en-US" dirty="0"/>
              <a:t>12. This is where your files/code are stored.</a:t>
            </a:r>
          </a:p>
        </p:txBody>
      </p:sp>
      <p:sp>
        <p:nvSpPr>
          <p:cNvPr id="4" name="Slide Number Placeholder 3"/>
          <p:cNvSpPr>
            <a:spLocks noGrp="1"/>
          </p:cNvSpPr>
          <p:nvPr>
            <p:ph type="sldNum" sz="quarter" idx="5"/>
          </p:nvPr>
        </p:nvSpPr>
        <p:spPr/>
        <p:txBody>
          <a:bodyPr/>
          <a:lstStyle/>
          <a:p>
            <a:fld id="{78FB5133-E6A0-1F43-A950-A51C6B4B0995}" type="slidenum">
              <a:rPr lang="en-US" smtClean="0"/>
              <a:t>14</a:t>
            </a:fld>
            <a:endParaRPr lang="en-US"/>
          </a:p>
        </p:txBody>
      </p:sp>
    </p:spTree>
    <p:extLst>
      <p:ext uri="{BB962C8B-B14F-4D97-AF65-F5344CB8AC3E}">
        <p14:creationId xmlns:p14="http://schemas.microsoft.com/office/powerpoint/2010/main" val="408793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049-28BF-9147-8000-F31A455FD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3DB736-1B01-794B-B019-AE8B69D7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F45CA2-628B-2B44-BB7C-31AE7743126B}"/>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7EC0B628-FEF9-5645-9AA9-FBE6FDF21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2A73B-24ED-BE40-B61B-2F8BF6F8A612}"/>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70104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A9F4-38D5-DB46-AF59-533924D8D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F17B7-48C0-3B47-877B-5736C5A107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C8366-33FE-EF40-B3BD-E28D49757DF3}"/>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01EA16E1-2B05-6349-9E8C-3ED8FF130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A1464-45C6-AB45-8B2B-AA27CCE54453}"/>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8204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695311-B0F4-484A-B508-8AC338A9A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0481-E7A0-964D-B7A1-7B492163EB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3BBDA-F4A0-A641-B997-9A53D38273F2}"/>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E2A60046-8CF7-E445-A1C9-6094FD6E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0F30-3949-3846-91E0-EA030CCD0DF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395910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36C-E392-8D49-8C93-E06E962ED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C296B-C283-6646-B903-982174268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4499D-73E7-994C-84B3-2B5693019E62}"/>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1A750087-F44C-8B4D-83CE-67F6034C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3F8-D9E6-2D44-A411-8C4224040DD4}"/>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78529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D44-9B79-DA42-BD8E-63275612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21468-E7F2-2D46-B520-A12C3F60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33138-2649-9045-8DA8-2BB9B1DCBC5E}"/>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6B76BCDF-084B-9449-A9A2-E87D6F0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5D3EE-9B50-0245-8B1E-A2D4C0068DA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2118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C341-BA5A-224D-AD23-E4A017693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985F5-E8C2-734B-A370-94C0AB4342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71734-CDF2-7542-94AA-3D4FDE08F0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AF7-7D0D-EE40-97C8-81E2DE66112D}"/>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6" name="Footer Placeholder 5">
            <a:extLst>
              <a:ext uri="{FF2B5EF4-FFF2-40B4-BE49-F238E27FC236}">
                <a16:creationId xmlns:a16="http://schemas.microsoft.com/office/drawing/2014/main" id="{D2E7AE47-8776-9647-8A18-411404CF9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FCAD-9094-5C48-A217-181A7B16BF9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0172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C198-E06B-084D-9909-73F19BF7C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9B88F-9F20-DE4B-8CEA-0C177828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EC5C53-FA1A-3940-A958-175AB790D0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5BAE2-BFC8-2148-8522-8BB5AA59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6A6D23-68F0-4546-8D23-059D27BBF8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61C9-0691-5742-8DD0-E7CDE54DEB48}"/>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8" name="Footer Placeholder 7">
            <a:extLst>
              <a:ext uri="{FF2B5EF4-FFF2-40B4-BE49-F238E27FC236}">
                <a16:creationId xmlns:a16="http://schemas.microsoft.com/office/drawing/2014/main" id="{772D0A9E-8B58-344B-B70C-D2A0BF507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1A9A1F-2822-9047-A1AA-C098D43D92A0}"/>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57333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E74A-EE60-8B4C-9C00-A6060DED2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E7C46-B734-F74C-8AA0-BD358735C0C4}"/>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4" name="Footer Placeholder 3">
            <a:extLst>
              <a:ext uri="{FF2B5EF4-FFF2-40B4-BE49-F238E27FC236}">
                <a16:creationId xmlns:a16="http://schemas.microsoft.com/office/drawing/2014/main" id="{D66A1AE9-4B74-C143-B90A-8549F59DB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14E1F-2602-8444-BEC0-12DEE9F7757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83228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555E2-2995-8A4A-A486-39E6BD127E40}"/>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3" name="Footer Placeholder 2">
            <a:extLst>
              <a:ext uri="{FF2B5EF4-FFF2-40B4-BE49-F238E27FC236}">
                <a16:creationId xmlns:a16="http://schemas.microsoft.com/office/drawing/2014/main" id="{66C5CB79-0F02-5E48-8821-359997C60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4E8D-FE6B-E848-B23B-BEC1DC0F4D3B}"/>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48014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C4A6-0E1B-EC41-A90F-A0DF2EE0F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603F6-F8C9-D347-804D-3670CA959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8B98F7-A6DC-A845-A2E6-A77895F5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1A667-37C6-2247-B78B-207CC48F6EFB}"/>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6" name="Footer Placeholder 5">
            <a:extLst>
              <a:ext uri="{FF2B5EF4-FFF2-40B4-BE49-F238E27FC236}">
                <a16:creationId xmlns:a16="http://schemas.microsoft.com/office/drawing/2014/main" id="{53D8CC6B-AC93-4C49-8175-407FC30CE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DB696-0E73-7444-9B17-EDAD6A231B8A}"/>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75422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F63-4008-BE48-86EC-891152202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359CE-E3F5-F745-BCFD-03C055AFB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929AC-561C-774E-8292-48C0B2E39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69958F-6D27-DC43-BC48-B47652224145}"/>
              </a:ext>
            </a:extLst>
          </p:cNvPr>
          <p:cNvSpPr>
            <a:spLocks noGrp="1"/>
          </p:cNvSpPr>
          <p:nvPr>
            <p:ph type="dt" sz="half" idx="10"/>
          </p:nvPr>
        </p:nvSpPr>
        <p:spPr/>
        <p:txBody>
          <a:bodyPr/>
          <a:lstStyle/>
          <a:p>
            <a:fld id="{A36CC932-0CF8-6045-8743-52E763D50EC2}" type="datetimeFigureOut">
              <a:rPr lang="en-US" smtClean="0"/>
              <a:t>1/22/20</a:t>
            </a:fld>
            <a:endParaRPr lang="en-US"/>
          </a:p>
        </p:txBody>
      </p:sp>
      <p:sp>
        <p:nvSpPr>
          <p:cNvPr id="6" name="Footer Placeholder 5">
            <a:extLst>
              <a:ext uri="{FF2B5EF4-FFF2-40B4-BE49-F238E27FC236}">
                <a16:creationId xmlns:a16="http://schemas.microsoft.com/office/drawing/2014/main" id="{3AE64AC5-0028-4743-ADFB-C2D4E54BC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85F6F-9BDB-1B41-9AFB-98920B06AE9D}"/>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27536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F4B0-E74C-044A-98AC-1BA955D54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5ED2E-BB3C-7B42-AC26-259298461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70A78-6246-8646-BF6B-5015F811D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CC932-0CF8-6045-8743-52E763D50EC2}" type="datetimeFigureOut">
              <a:rPr lang="en-US" smtClean="0"/>
              <a:t>1/22/20</a:t>
            </a:fld>
            <a:endParaRPr lang="en-US"/>
          </a:p>
        </p:txBody>
      </p:sp>
      <p:sp>
        <p:nvSpPr>
          <p:cNvPr id="5" name="Footer Placeholder 4">
            <a:extLst>
              <a:ext uri="{FF2B5EF4-FFF2-40B4-BE49-F238E27FC236}">
                <a16:creationId xmlns:a16="http://schemas.microsoft.com/office/drawing/2014/main" id="{04DC5D3D-E159-5A43-96C1-EF63CEBDD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EBF7A7-DB05-3441-AA2C-3EAD295E8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D1243-B46F-AB42-9AC6-B37442BFA1DD}" type="slidenum">
              <a:rPr lang="en-US" smtClean="0"/>
              <a:t>‹#›</a:t>
            </a:fld>
            <a:endParaRPr lang="en-US"/>
          </a:p>
        </p:txBody>
      </p:sp>
    </p:spTree>
    <p:extLst>
      <p:ext uri="{BB962C8B-B14F-4D97-AF65-F5344CB8AC3E}">
        <p14:creationId xmlns:p14="http://schemas.microsoft.com/office/powerpoint/2010/main" val="306349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9E9-2A30-8542-A84A-8F56DB1D17FC}"/>
              </a:ext>
            </a:extLst>
          </p:cNvPr>
          <p:cNvSpPr>
            <a:spLocks noGrp="1"/>
          </p:cNvSpPr>
          <p:nvPr>
            <p:ph type="ctrTitle"/>
          </p:nvPr>
        </p:nvSpPr>
        <p:spPr>
          <a:xfrm>
            <a:off x="1524000" y="194199"/>
            <a:ext cx="9144000" cy="2133599"/>
          </a:xfrm>
        </p:spPr>
        <p:txBody>
          <a:bodyPr/>
          <a:lstStyle/>
          <a:p>
            <a:r>
              <a:rPr lang="en-US" dirty="0"/>
              <a:t>Introduction to</a:t>
            </a:r>
          </a:p>
        </p:txBody>
      </p:sp>
      <p:sp>
        <p:nvSpPr>
          <p:cNvPr id="3" name="Subtitle 2">
            <a:extLst>
              <a:ext uri="{FF2B5EF4-FFF2-40B4-BE49-F238E27FC236}">
                <a16:creationId xmlns:a16="http://schemas.microsoft.com/office/drawing/2014/main" id="{7560F3E8-058E-3140-B326-A67350B72F76}"/>
              </a:ext>
            </a:extLst>
          </p:cNvPr>
          <p:cNvSpPr>
            <a:spLocks noGrp="1"/>
          </p:cNvSpPr>
          <p:nvPr>
            <p:ph type="subTitle" idx="1"/>
          </p:nvPr>
        </p:nvSpPr>
        <p:spPr>
          <a:xfrm>
            <a:off x="1524000" y="2327798"/>
            <a:ext cx="9144000" cy="1411832"/>
          </a:xfrm>
        </p:spPr>
        <p:txBody>
          <a:bodyPr/>
          <a:lstStyle/>
          <a:p>
            <a:r>
              <a:rPr lang="en-US" sz="4800" b="1" dirty="0"/>
              <a:t>ArcGIS automation through scripting with Python</a:t>
            </a:r>
          </a:p>
          <a:p>
            <a:endParaRPr lang="en-US" dirty="0"/>
          </a:p>
        </p:txBody>
      </p:sp>
      <p:pic>
        <p:nvPicPr>
          <p:cNvPr id="4" name="Picture 3">
            <a:extLst>
              <a:ext uri="{FF2B5EF4-FFF2-40B4-BE49-F238E27FC236}">
                <a16:creationId xmlns:a16="http://schemas.microsoft.com/office/drawing/2014/main" id="{CB8A7D5A-D82F-5E41-BA42-45DCB0D7BF95}"/>
              </a:ext>
            </a:extLst>
          </p:cNvPr>
          <p:cNvPicPr>
            <a:picLocks noChangeAspect="1"/>
          </p:cNvPicPr>
          <p:nvPr/>
        </p:nvPicPr>
        <p:blipFill>
          <a:blip r:embed="rId2"/>
          <a:stretch>
            <a:fillRect/>
          </a:stretch>
        </p:blipFill>
        <p:spPr>
          <a:xfrm>
            <a:off x="3117850" y="4091277"/>
            <a:ext cx="5956300" cy="1435100"/>
          </a:xfrm>
          <a:prstGeom prst="rect">
            <a:avLst/>
          </a:prstGeom>
        </p:spPr>
      </p:pic>
    </p:spTree>
    <p:extLst>
      <p:ext uri="{BB962C8B-B14F-4D97-AF65-F5344CB8AC3E}">
        <p14:creationId xmlns:p14="http://schemas.microsoft.com/office/powerpoint/2010/main" val="50316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F0E-262E-414D-972D-707D6152EF01}"/>
              </a:ext>
            </a:extLst>
          </p:cNvPr>
          <p:cNvSpPr>
            <a:spLocks noGrp="1"/>
          </p:cNvSpPr>
          <p:nvPr>
            <p:ph type="title"/>
          </p:nvPr>
        </p:nvSpPr>
        <p:spPr/>
        <p:txBody>
          <a:bodyPr/>
          <a:lstStyle/>
          <a:p>
            <a:r>
              <a:rPr lang="en-US" dirty="0"/>
              <a:t>The Buffer Tool in ArcGIS</a:t>
            </a:r>
          </a:p>
        </p:txBody>
      </p:sp>
      <p:pic>
        <p:nvPicPr>
          <p:cNvPr id="7" name="Content Placeholder 6" descr="Buffer tool output example.">
            <a:extLst>
              <a:ext uri="{FF2B5EF4-FFF2-40B4-BE49-F238E27FC236}">
                <a16:creationId xmlns:a16="http://schemas.microsoft.com/office/drawing/2014/main" id="{D8EA1ADA-11C8-3646-9D47-E7D4CE8D7B0F}"/>
              </a:ext>
            </a:extLst>
          </p:cNvPr>
          <p:cNvPicPr>
            <a:picLocks noGrp="1" noChangeAspect="1"/>
          </p:cNvPicPr>
          <p:nvPr>
            <p:ph idx="1"/>
          </p:nvPr>
        </p:nvPicPr>
        <p:blipFill>
          <a:blip r:embed="rId3"/>
          <a:stretch>
            <a:fillRect/>
          </a:stretch>
        </p:blipFill>
        <p:spPr>
          <a:xfrm>
            <a:off x="10314037" y="259556"/>
            <a:ext cx="1612900" cy="1536700"/>
          </a:xfrm>
        </p:spPr>
      </p:pic>
      <p:pic>
        <p:nvPicPr>
          <p:cNvPr id="4" name="Picture 3" descr="Buffer tool from ArcGIS Toolbox">
            <a:extLst>
              <a:ext uri="{FF2B5EF4-FFF2-40B4-BE49-F238E27FC236}">
                <a16:creationId xmlns:a16="http://schemas.microsoft.com/office/drawing/2014/main" id="{315A8045-53DA-A04A-8314-602644AEE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14" y="1930402"/>
            <a:ext cx="5291666" cy="4246561"/>
          </a:xfrm>
          <a:prstGeom prst="rect">
            <a:avLst/>
          </a:prstGeom>
        </p:spPr>
      </p:pic>
      <p:pic>
        <p:nvPicPr>
          <p:cNvPr id="5" name="Picture 4" descr="Example or arcpy code.">
            <a:extLst>
              <a:ext uri="{FF2B5EF4-FFF2-40B4-BE49-F238E27FC236}">
                <a16:creationId xmlns:a16="http://schemas.microsoft.com/office/drawing/2014/main" id="{4BB4A39C-1581-B049-B034-DDE6A5D37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012" y="2036235"/>
            <a:ext cx="5291667" cy="4034896"/>
          </a:xfrm>
          <a:prstGeom prst="rect">
            <a:avLst/>
          </a:prstGeom>
        </p:spPr>
      </p:pic>
    </p:spTree>
    <p:extLst>
      <p:ext uri="{BB962C8B-B14F-4D97-AF65-F5344CB8AC3E}">
        <p14:creationId xmlns:p14="http://schemas.microsoft.com/office/powerpoint/2010/main" val="34113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72E40-8968-4840-AE7D-4CD48B186295}"/>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Tree>
    <p:extLst>
      <p:ext uri="{BB962C8B-B14F-4D97-AF65-F5344CB8AC3E}">
        <p14:creationId xmlns:p14="http://schemas.microsoft.com/office/powerpoint/2010/main" val="18039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825625"/>
            <a:ext cx="5015484" cy="4351338"/>
          </a:xfrm>
        </p:spPr>
        <p:txBody>
          <a:bodyPr>
            <a:normAutofit fontScale="92500" lnSpcReduction="10000"/>
          </a:bodyPr>
          <a:lstStyle/>
          <a:p>
            <a:r>
              <a:rPr lang="en-US" sz="2400" dirty="0" err="1"/>
              <a:t>Github</a:t>
            </a:r>
            <a:r>
              <a:rPr lang="en-US" sz="2400" dirty="0"/>
              <a:t> is a code hosting website that uses the version control system Git, which was originally created by Linus Torvalds.</a:t>
            </a:r>
          </a:p>
          <a:p>
            <a:r>
              <a:rPr lang="en-US" sz="2400" dirty="0"/>
              <a:t>Git allows you to create versions, most simply through committing changes to a database.</a:t>
            </a:r>
          </a:p>
          <a:p>
            <a:pPr lvl="1"/>
            <a:r>
              <a:rPr lang="en-US" dirty="0"/>
              <a:t>Allows you to revert back if you make a mess.</a:t>
            </a:r>
          </a:p>
          <a:p>
            <a:pPr lvl="1"/>
            <a:r>
              <a:rPr lang="en-US" dirty="0"/>
              <a:t>Can also be used for collaboration/dissemination of your work.</a:t>
            </a:r>
          </a:p>
          <a:p>
            <a:pPr lvl="1"/>
            <a:r>
              <a:rPr lang="en-US" dirty="0"/>
              <a:t>Has bug/issue tracking and reporting system.</a:t>
            </a:r>
          </a:p>
        </p:txBody>
      </p:sp>
      <p:pic>
        <p:nvPicPr>
          <p:cNvPr id="4" name="Content Placeholder 4">
            <a:extLst>
              <a:ext uri="{FF2B5EF4-FFF2-40B4-BE49-F238E27FC236}">
                <a16:creationId xmlns:a16="http://schemas.microsoft.com/office/drawing/2014/main" id="{2D224237-9A44-544C-B431-191505DCB4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8316" y="1904281"/>
            <a:ext cx="5074070" cy="4272681"/>
          </a:xfrm>
          <a:prstGeom prst="rect">
            <a:avLst/>
          </a:prstGeom>
        </p:spPr>
      </p:pic>
    </p:spTree>
    <p:extLst>
      <p:ext uri="{BB962C8B-B14F-4D97-AF65-F5344CB8AC3E}">
        <p14:creationId xmlns:p14="http://schemas.microsoft.com/office/powerpoint/2010/main" val="304449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781C7-8E25-D448-AAA9-194D2D73F3B6}"/>
              </a:ext>
            </a:extLst>
          </p:cNvPr>
          <p:cNvPicPr>
            <a:picLocks noChangeAspect="1"/>
          </p:cNvPicPr>
          <p:nvPr/>
        </p:nvPicPr>
        <p:blipFill>
          <a:blip r:embed="rId3"/>
          <a:stretch>
            <a:fillRect/>
          </a:stretch>
        </p:blipFill>
        <p:spPr>
          <a:xfrm>
            <a:off x="6821269" y="1146666"/>
            <a:ext cx="4897765" cy="4897765"/>
          </a:xfrm>
          <a:prstGeom prst="rect">
            <a:avLst/>
          </a:prstGeom>
        </p:spPr>
      </p:pic>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534072"/>
            <a:ext cx="5709745" cy="4970353"/>
          </a:xfrm>
        </p:spPr>
        <p:txBody>
          <a:bodyPr>
            <a:noAutofit/>
          </a:bodyPr>
          <a:lstStyle/>
          <a:p>
            <a:r>
              <a:rPr lang="en-US" sz="2200" dirty="0"/>
              <a:t>Centers around “repositories” aka “repos” which hold your files in a structured manner.</a:t>
            </a:r>
          </a:p>
          <a:p>
            <a:r>
              <a:rPr lang="en-US" sz="2200" dirty="0"/>
              <a:t>Students (and just announced, now anyone) can have unlimited private (as well as public) repositories.</a:t>
            </a:r>
          </a:p>
          <a:p>
            <a:pPr lvl="1"/>
            <a:r>
              <a:rPr lang="en-US" sz="2200" dirty="0"/>
              <a:t>Private repos are only shared with your collaborators. Useful for crude (and embarrassing code that you don’t want to share).</a:t>
            </a:r>
          </a:p>
          <a:p>
            <a:pPr lvl="1"/>
            <a:r>
              <a:rPr lang="en-US" sz="2200" dirty="0"/>
              <a:t>Public are viewable and interactable by everyone.</a:t>
            </a:r>
          </a:p>
          <a:p>
            <a:r>
              <a:rPr lang="en-US" sz="2600" dirty="0"/>
              <a:t>It is not just for hosting code, can be for practically anything!</a:t>
            </a:r>
          </a:p>
          <a:p>
            <a:pPr lvl="1"/>
            <a:endParaRPr lang="en-US" sz="2200" dirty="0"/>
          </a:p>
          <a:p>
            <a:pPr lvl="1"/>
            <a:endParaRPr lang="en-US" sz="2200" dirty="0"/>
          </a:p>
          <a:p>
            <a:pPr lvl="1"/>
            <a:endParaRPr lang="en-US" sz="2200" dirty="0"/>
          </a:p>
          <a:p>
            <a:endParaRPr lang="en-US" sz="2200" dirty="0"/>
          </a:p>
        </p:txBody>
      </p:sp>
      <p:sp>
        <p:nvSpPr>
          <p:cNvPr id="9" name="TextBox 8">
            <a:extLst>
              <a:ext uri="{FF2B5EF4-FFF2-40B4-BE49-F238E27FC236}">
                <a16:creationId xmlns:a16="http://schemas.microsoft.com/office/drawing/2014/main" id="{2FB144F6-66BD-5248-AAF6-AB5C165BCC55}"/>
              </a:ext>
            </a:extLst>
          </p:cNvPr>
          <p:cNvSpPr txBox="1"/>
          <p:nvPr/>
        </p:nvSpPr>
        <p:spPr>
          <a:xfrm>
            <a:off x="10086680" y="6044431"/>
            <a:ext cx="1791324" cy="369332"/>
          </a:xfrm>
          <a:prstGeom prst="rect">
            <a:avLst/>
          </a:prstGeom>
          <a:noFill/>
        </p:spPr>
        <p:txBody>
          <a:bodyPr wrap="none" rtlCol="0">
            <a:spAutoFit/>
          </a:bodyPr>
          <a:lstStyle/>
          <a:p>
            <a:r>
              <a:rPr lang="en-US" dirty="0" err="1"/>
              <a:t>www.github.com</a:t>
            </a:r>
            <a:endParaRPr lang="en-US" dirty="0"/>
          </a:p>
        </p:txBody>
      </p:sp>
    </p:spTree>
    <p:extLst>
      <p:ext uri="{BB962C8B-B14F-4D97-AF65-F5344CB8AC3E}">
        <p14:creationId xmlns:p14="http://schemas.microsoft.com/office/powerpoint/2010/main" val="1782746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F93A27BE-EEFA-644E-8DD9-0EC6B00F47F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F9413F2-B24B-774A-88F1-C552040A198B}"/>
              </a:ext>
            </a:extLst>
          </p:cNvPr>
          <p:cNvSpPr/>
          <p:nvPr/>
        </p:nvSpPr>
        <p:spPr>
          <a:xfrm>
            <a:off x="157655" y="84083"/>
            <a:ext cx="2732690" cy="3573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C8D3B8-6AE5-9D49-B24E-4EA4D349A84D}"/>
              </a:ext>
            </a:extLst>
          </p:cNvPr>
          <p:cNvSpPr/>
          <p:nvPr/>
        </p:nvSpPr>
        <p:spPr>
          <a:xfrm>
            <a:off x="6826469" y="52553"/>
            <a:ext cx="5207876" cy="4414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9BB1A4-5E58-DB46-8C55-FE966136953A}"/>
              </a:ext>
            </a:extLst>
          </p:cNvPr>
          <p:cNvSpPr/>
          <p:nvPr/>
        </p:nvSpPr>
        <p:spPr>
          <a:xfrm>
            <a:off x="157655" y="635878"/>
            <a:ext cx="7441324"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BF68B-95BD-C549-AADD-B78FA54C6358}"/>
              </a:ext>
            </a:extLst>
          </p:cNvPr>
          <p:cNvSpPr/>
          <p:nvPr/>
        </p:nvSpPr>
        <p:spPr>
          <a:xfrm>
            <a:off x="402653" y="2281412"/>
            <a:ext cx="217850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17723-4B12-A649-8B01-102873724965}"/>
              </a:ext>
            </a:extLst>
          </p:cNvPr>
          <p:cNvSpPr/>
          <p:nvPr/>
        </p:nvSpPr>
        <p:spPr>
          <a:xfrm>
            <a:off x="2789066"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961B6-EB73-8441-A35C-B0EDD1EC5F4D}"/>
              </a:ext>
            </a:extLst>
          </p:cNvPr>
          <p:cNvSpPr/>
          <p:nvPr/>
        </p:nvSpPr>
        <p:spPr>
          <a:xfrm>
            <a:off x="5181383"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B85AFD-265A-DB4C-AE33-23A3DBDF0E78}"/>
              </a:ext>
            </a:extLst>
          </p:cNvPr>
          <p:cNvSpPr/>
          <p:nvPr/>
        </p:nvSpPr>
        <p:spPr>
          <a:xfrm>
            <a:off x="7370927" y="2281412"/>
            <a:ext cx="2032007"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6AFFB-A468-A347-AE29-EB498A4365E5}"/>
              </a:ext>
            </a:extLst>
          </p:cNvPr>
          <p:cNvSpPr/>
          <p:nvPr/>
        </p:nvSpPr>
        <p:spPr>
          <a:xfrm>
            <a:off x="9872988" y="2281412"/>
            <a:ext cx="1759569"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EFC9F-F4F0-AC46-901A-B334A2D19191}"/>
              </a:ext>
            </a:extLst>
          </p:cNvPr>
          <p:cNvSpPr/>
          <p:nvPr/>
        </p:nvSpPr>
        <p:spPr>
          <a:xfrm>
            <a:off x="157655"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B185DF-AA2C-1E4D-A26C-9D5927AD3D79}"/>
              </a:ext>
            </a:extLst>
          </p:cNvPr>
          <p:cNvSpPr/>
          <p:nvPr/>
        </p:nvSpPr>
        <p:spPr>
          <a:xfrm>
            <a:off x="1675868"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35AD2-1E81-FC44-ADF9-56AAA25B3DEE}"/>
              </a:ext>
            </a:extLst>
          </p:cNvPr>
          <p:cNvSpPr/>
          <p:nvPr/>
        </p:nvSpPr>
        <p:spPr>
          <a:xfrm>
            <a:off x="10034717" y="2980081"/>
            <a:ext cx="194175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E294E8-678B-0940-932C-B25A10EA17E8}"/>
              </a:ext>
            </a:extLst>
          </p:cNvPr>
          <p:cNvSpPr/>
          <p:nvPr/>
        </p:nvSpPr>
        <p:spPr>
          <a:xfrm>
            <a:off x="157655" y="3523823"/>
            <a:ext cx="11818815" cy="32816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5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FAC219-003A-894B-8917-15B5887CB470}"/>
              </a:ext>
            </a:extLst>
          </p:cNvPr>
          <p:cNvSpPr>
            <a:spLocks noGrp="1"/>
          </p:cNvSpPr>
          <p:nvPr>
            <p:ph type="title"/>
          </p:nvPr>
        </p:nvSpPr>
        <p:spPr>
          <a:xfrm>
            <a:off x="831850" y="1709738"/>
            <a:ext cx="10515600" cy="2852737"/>
          </a:xfrm>
        </p:spPr>
        <p:txBody>
          <a:bodyPr/>
          <a:lstStyle/>
          <a:p>
            <a:r>
              <a:rPr lang="en-US" dirty="0"/>
              <a:t>How will we run the class?</a:t>
            </a:r>
          </a:p>
        </p:txBody>
      </p:sp>
      <p:sp>
        <p:nvSpPr>
          <p:cNvPr id="7" name="Text Placeholder 6">
            <a:extLst>
              <a:ext uri="{FF2B5EF4-FFF2-40B4-BE49-F238E27FC236}">
                <a16:creationId xmlns:a16="http://schemas.microsoft.com/office/drawing/2014/main" id="{5AD8725E-3C38-EB4C-9470-830F362ACA1E}"/>
              </a:ext>
            </a:extLst>
          </p:cNvPr>
          <p:cNvSpPr>
            <a:spLocks noGrp="1"/>
          </p:cNvSpPr>
          <p:nvPr>
            <p:ph type="body" idx="1"/>
          </p:nvPr>
        </p:nvSpPr>
        <p:spPr/>
        <p:txBody>
          <a:bodyPr/>
          <a:lstStyle/>
          <a:p>
            <a:r>
              <a:rPr lang="en-US" dirty="0"/>
              <a:t>Syllabus and Schedule</a:t>
            </a:r>
          </a:p>
        </p:txBody>
      </p:sp>
    </p:spTree>
    <p:extLst>
      <p:ext uri="{BB962C8B-B14F-4D97-AF65-F5344CB8AC3E}">
        <p14:creationId xmlns:p14="http://schemas.microsoft.com/office/powerpoint/2010/main" val="229131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this is a new course, materials will be </a:t>
            </a:r>
            <a:r>
              <a:rPr lang="en-US" b="1" strike="sngStrike" dirty="0"/>
              <a:t>added</a:t>
            </a:r>
            <a:r>
              <a:rPr lang="en-US" b="1" dirty="0"/>
              <a:t> updated weekly, so you should at least Watch or Star the repo on </a:t>
            </a:r>
            <a:r>
              <a:rPr lang="en-US" b="1" dirty="0" err="1"/>
              <a:t>Github</a:t>
            </a:r>
            <a:r>
              <a:rPr lang="en-US" b="1" dirty="0"/>
              <a:t>.</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4" name="TextBox 3">
            <a:extLst>
              <a:ext uri="{FF2B5EF4-FFF2-40B4-BE49-F238E27FC236}">
                <a16:creationId xmlns:a16="http://schemas.microsoft.com/office/drawing/2014/main" id="{61275ED9-4476-AD46-BA19-C936F114A397}"/>
              </a:ext>
            </a:extLst>
          </p:cNvPr>
          <p:cNvSpPr txBox="1"/>
          <p:nvPr/>
        </p:nvSpPr>
        <p:spPr>
          <a:xfrm>
            <a:off x="111493" y="1705211"/>
            <a:ext cx="923010" cy="369332"/>
          </a:xfrm>
          <a:prstGeom prst="rect">
            <a:avLst/>
          </a:prstGeom>
          <a:noFill/>
        </p:spPr>
        <p:txBody>
          <a:bodyPr wrap="square" rtlCol="0">
            <a:spAutoFit/>
          </a:bodyPr>
          <a:lstStyle/>
          <a:p>
            <a:r>
              <a:rPr lang="en-US" b="1" dirty="0">
                <a:solidFill>
                  <a:srgbClr val="FF0000"/>
                </a:solidFill>
              </a:rPr>
              <a:t>Here</a:t>
            </a:r>
          </a:p>
        </p:txBody>
      </p:sp>
      <p:cxnSp>
        <p:nvCxnSpPr>
          <p:cNvPr id="5" name="Straight Arrow Connector 4">
            <a:extLst>
              <a:ext uri="{FF2B5EF4-FFF2-40B4-BE49-F238E27FC236}">
                <a16:creationId xmlns:a16="http://schemas.microsoft.com/office/drawing/2014/main" id="{67DEC1C0-FAFB-F04B-B2E0-5BE6790AA0B3}"/>
              </a:ext>
            </a:extLst>
          </p:cNvPr>
          <p:cNvCxnSpPr>
            <a:cxnSpLocks/>
          </p:cNvCxnSpPr>
          <p:nvPr/>
        </p:nvCxnSpPr>
        <p:spPr>
          <a:xfrm>
            <a:off x="733074" y="1889877"/>
            <a:ext cx="3125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17C9B31-176C-E445-A9DA-9A480C91F921}"/>
              </a:ext>
            </a:extLst>
          </p:cNvPr>
          <p:cNvSpPr/>
          <p:nvPr/>
        </p:nvSpPr>
        <p:spPr>
          <a:xfrm>
            <a:off x="8160152" y="307795"/>
            <a:ext cx="3692087" cy="132556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C2A842-770B-774A-94BD-48F70B7EF420}"/>
              </a:ext>
            </a:extLst>
          </p:cNvPr>
          <p:cNvSpPr txBox="1"/>
          <p:nvPr/>
        </p:nvSpPr>
        <p:spPr>
          <a:xfrm>
            <a:off x="8750461" y="352910"/>
            <a:ext cx="3101778"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Developing course, so we may have to change the content as needed. </a:t>
            </a:r>
            <a:r>
              <a:rPr lang="en-US" sz="2000" b="1" dirty="0">
                <a:solidFill>
                  <a:schemeClr val="bg2"/>
                </a:solidFill>
                <a:latin typeface="Calibri" panose="020F0502020204030204" pitchFamily="34" charset="0"/>
                <a:cs typeface="Calibri" panose="020F0502020204030204" pitchFamily="34" charset="0"/>
              </a:rPr>
              <a:t>Check </a:t>
            </a:r>
            <a:r>
              <a:rPr lang="en-US" sz="2000" b="1" dirty="0" err="1">
                <a:solidFill>
                  <a:schemeClr val="bg2"/>
                </a:solidFill>
                <a:latin typeface="Calibri" panose="020F0502020204030204" pitchFamily="34" charset="0"/>
                <a:cs typeface="Calibri" panose="020F0502020204030204" pitchFamily="34" charset="0"/>
              </a:rPr>
              <a:t>Github</a:t>
            </a:r>
            <a:r>
              <a:rPr lang="en-US" sz="2000" b="1" dirty="0">
                <a:solidFill>
                  <a:schemeClr val="bg2"/>
                </a:solidFill>
                <a:latin typeface="Calibri" panose="020F0502020204030204" pitchFamily="34" charset="0"/>
                <a:cs typeface="Calibri" panose="020F0502020204030204" pitchFamily="34" charset="0"/>
              </a:rPr>
              <a:t>!</a:t>
            </a:r>
          </a:p>
          <a:p>
            <a:endParaRPr lang="en-US" dirty="0"/>
          </a:p>
        </p:txBody>
      </p:sp>
      <p:sp>
        <p:nvSpPr>
          <p:cNvPr id="11" name="TextBox 10">
            <a:extLst>
              <a:ext uri="{FF2B5EF4-FFF2-40B4-BE49-F238E27FC236}">
                <a16:creationId xmlns:a16="http://schemas.microsoft.com/office/drawing/2014/main" id="{7A01F9E1-4E17-1C44-9D33-32A92C64D048}"/>
              </a:ext>
            </a:extLst>
          </p:cNvPr>
          <p:cNvSpPr txBox="1"/>
          <p:nvPr/>
        </p:nvSpPr>
        <p:spPr>
          <a:xfrm>
            <a:off x="8198707" y="144251"/>
            <a:ext cx="551754" cy="1446550"/>
          </a:xfrm>
          <a:prstGeom prst="rect">
            <a:avLst/>
          </a:prstGeom>
          <a:noFill/>
        </p:spPr>
        <p:txBody>
          <a:bodyPr wrap="none" rtlCol="0">
            <a:spAutoFit/>
          </a:bodyPr>
          <a:lstStyle/>
          <a:p>
            <a:r>
              <a:rPr lang="en-US" sz="8800" dirty="0">
                <a:solidFill>
                  <a:srgbClr val="FF0000"/>
                </a:solidFill>
              </a:rPr>
              <a:t>!</a:t>
            </a:r>
          </a:p>
        </p:txBody>
      </p:sp>
      <p:graphicFrame>
        <p:nvGraphicFramePr>
          <p:cNvPr id="7" name="Table 6">
            <a:extLst>
              <a:ext uri="{FF2B5EF4-FFF2-40B4-BE49-F238E27FC236}">
                <a16:creationId xmlns:a16="http://schemas.microsoft.com/office/drawing/2014/main" id="{394A2B68-FBD5-F142-9C70-87C6194C3E56}"/>
              </a:ext>
            </a:extLst>
          </p:cNvPr>
          <p:cNvGraphicFramePr>
            <a:graphicFrameLocks noGrp="1"/>
          </p:cNvGraphicFramePr>
          <p:nvPr>
            <p:extLst>
              <p:ext uri="{D42A27DB-BD31-4B8C-83A1-F6EECF244321}">
                <p14:modId xmlns:p14="http://schemas.microsoft.com/office/powerpoint/2010/main" val="3309160786"/>
              </p:ext>
            </p:extLst>
          </p:nvPr>
        </p:nvGraphicFramePr>
        <p:xfrm>
          <a:off x="1444673" y="1748017"/>
          <a:ext cx="10407566" cy="4676043"/>
        </p:xfrm>
        <a:graphic>
          <a:graphicData uri="http://schemas.openxmlformats.org/drawingml/2006/table">
            <a:tbl>
              <a:tblPr bandRow="1">
                <a:tableStyleId>{5C22544A-7EE6-4342-B048-85BDC9FD1C3A}</a:tableStyleId>
              </a:tblPr>
              <a:tblGrid>
                <a:gridCol w="1208375">
                  <a:extLst>
                    <a:ext uri="{9D8B030D-6E8A-4147-A177-3AD203B41FA5}">
                      <a16:colId xmlns:a16="http://schemas.microsoft.com/office/drawing/2014/main" val="485439815"/>
                    </a:ext>
                  </a:extLst>
                </a:gridCol>
                <a:gridCol w="9199191">
                  <a:extLst>
                    <a:ext uri="{9D8B030D-6E8A-4147-A177-3AD203B41FA5}">
                      <a16:colId xmlns:a16="http://schemas.microsoft.com/office/drawing/2014/main" val="1480948599"/>
                    </a:ext>
                  </a:extLst>
                </a:gridCol>
              </a:tblGrid>
              <a:tr h="2171298">
                <a:tc>
                  <a:txBody>
                    <a:bodyPr/>
                    <a:lstStyle/>
                    <a:p>
                      <a:pPr marL="0" marR="0">
                        <a:spcBef>
                          <a:spcPts val="0"/>
                        </a:spcBef>
                        <a:spcAft>
                          <a:spcPts val="0"/>
                        </a:spcAft>
                      </a:pPr>
                      <a:r>
                        <a:rPr lang="en-US" sz="1800" dirty="0">
                          <a:effectLst/>
                        </a:rPr>
                        <a:t>Week 1</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p>
                    <a:p>
                      <a:pPr marL="0" marR="0">
                        <a:spcBef>
                          <a:spcPts val="0"/>
                        </a:spcBef>
                        <a:spcAft>
                          <a:spcPts val="0"/>
                        </a:spcAft>
                      </a:pPr>
                      <a:r>
                        <a:rPr lang="en-US" sz="1800" dirty="0">
                          <a:effectLst/>
                        </a:rPr>
                        <a:t>Introduction, overview of different assignments for this class and modes of teaching.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Set up </a:t>
                      </a:r>
                      <a:r>
                        <a:rPr lang="en-US" sz="1800" dirty="0" err="1">
                          <a:effectLst/>
                        </a:rPr>
                        <a:t>Github</a:t>
                      </a:r>
                      <a:r>
                        <a:rPr lang="en-US" sz="1800" dirty="0">
                          <a:effectLst/>
                        </a:rPr>
                        <a:t> accounts. The different Python environments and ways to interact with Python through ArcGIS (and not) – </a:t>
                      </a:r>
                      <a:r>
                        <a:rPr lang="en-US" sz="1800" dirty="0" err="1">
                          <a:effectLst/>
                        </a:rPr>
                        <a:t>Python.exe</a:t>
                      </a:r>
                      <a:r>
                        <a:rPr lang="en-US" sz="1800" dirty="0">
                          <a:effectLst/>
                        </a:rPr>
                        <a:t>, bat files, just clicking on a *.</a:t>
                      </a:r>
                      <a:r>
                        <a:rPr lang="en-US" sz="1800" dirty="0" err="1">
                          <a:effectLst/>
                        </a:rPr>
                        <a:t>py</a:t>
                      </a:r>
                      <a:r>
                        <a:rPr lang="en-US" sz="1800" dirty="0">
                          <a:effectLst/>
                        </a:rPr>
                        <a:t>, geoprocessing command line, PyCharm, toolboxes (*.</a:t>
                      </a:r>
                      <a:r>
                        <a:rPr lang="en-US" sz="1800" dirty="0" err="1">
                          <a:effectLst/>
                        </a:rPr>
                        <a:t>pyt</a:t>
                      </a:r>
                      <a:r>
                        <a:rPr lang="en-US" sz="1800" dirty="0">
                          <a:effectLst/>
                        </a:rPr>
                        <a:t> and traditional).</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9716371"/>
                  </a:ext>
                </a:extLst>
              </a:tr>
              <a:tr h="2481483">
                <a:tc>
                  <a:txBody>
                    <a:bodyPr/>
                    <a:lstStyle/>
                    <a:p>
                      <a:pPr marL="0" marR="0">
                        <a:spcBef>
                          <a:spcPts val="0"/>
                        </a:spcBef>
                        <a:spcAft>
                          <a:spcPts val="0"/>
                        </a:spcAft>
                      </a:pPr>
                      <a:r>
                        <a:rPr lang="en-US" sz="1800">
                          <a:effectLst/>
                        </a:rPr>
                        <a:t>Week 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r>
                        <a:rPr lang="en-US" sz="1800" dirty="0">
                          <a:effectLst/>
                        </a:rPr>
                        <a:t> </a:t>
                      </a:r>
                    </a:p>
                    <a:p>
                      <a:pPr marL="0" marR="0">
                        <a:spcBef>
                          <a:spcPts val="0"/>
                        </a:spcBef>
                        <a:spcAft>
                          <a:spcPts val="0"/>
                        </a:spcAft>
                      </a:pPr>
                      <a:r>
                        <a:rPr lang="en-US" sz="1800" dirty="0">
                          <a:effectLst/>
                        </a:rPr>
                        <a:t>Introduction to Python basics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Commenting, import statements for packages, variables and data types (str, int, float, lists, tuples, dictionaries). Iteration using for loops, if/</a:t>
                      </a:r>
                      <a:r>
                        <a:rPr lang="en-US" sz="1800" dirty="0" err="1">
                          <a:effectLst/>
                        </a:rPr>
                        <a:t>elif</a:t>
                      </a:r>
                      <a:r>
                        <a:rPr lang="en-US" sz="1800" dirty="0">
                          <a:effectLst/>
                        </a:rPr>
                        <a:t>/else statements, while statements. Code cleanliness (indentation using tabs/spaces, spotting indentation errors), Using Functions to block code. Zero-based indexing.</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4547117"/>
                  </a:ext>
                </a:extLst>
              </a:tr>
            </a:tbl>
          </a:graphicData>
        </a:graphic>
      </p:graphicFrame>
    </p:spTree>
    <p:extLst>
      <p:ext uri="{BB962C8B-B14F-4D97-AF65-F5344CB8AC3E}">
        <p14:creationId xmlns:p14="http://schemas.microsoft.com/office/powerpoint/2010/main" val="370439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3815445750"/>
              </p:ext>
            </p:extLst>
          </p:nvPr>
        </p:nvGraphicFramePr>
        <p:xfrm>
          <a:off x="1337793" y="548640"/>
          <a:ext cx="10134600" cy="576072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dirty="0">
                          <a:effectLst/>
                        </a:rPr>
                        <a:t>Week 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Introduction to Python modules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err="1">
                          <a:effectLst/>
                        </a:rPr>
                        <a:t>os</a:t>
                      </a:r>
                      <a:r>
                        <a:rPr lang="en-US" sz="1800" dirty="0">
                          <a:effectLst/>
                        </a:rPr>
                        <a:t>, sys. Basic file and system manipulation. </a:t>
                      </a:r>
                      <a:r>
                        <a:rPr lang="en-US" sz="1800" dirty="0" err="1">
                          <a:effectLst/>
                        </a:rPr>
                        <a:t>arcpy</a:t>
                      </a:r>
                      <a:r>
                        <a:rPr lang="en-US" sz="1800" dirty="0">
                          <a:effectLst/>
                        </a:rPr>
                        <a:t>. Present some </a:t>
                      </a:r>
                      <a:r>
                        <a:rPr lang="en-US" sz="1800" dirty="0" err="1">
                          <a:effectLst/>
                        </a:rPr>
                        <a:t>arcpy</a:t>
                      </a:r>
                      <a:r>
                        <a:rPr lang="en-US" sz="1800" dirty="0">
                          <a:effectLst/>
                        </a:rPr>
                        <a:t> functionality, where can you find scripts, basic resources.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rPr>
                        <a:t>Week 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basic scripts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Cover basic coding tasks, and introduce error handling, print statements and various messaging functionality.</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767493442"/>
                  </a:ext>
                </a:extLst>
              </a:tr>
              <a:tr h="1015312">
                <a:tc>
                  <a:txBody>
                    <a:bodyPr/>
                    <a:lstStyle/>
                    <a:p>
                      <a:pPr marL="0" marR="0">
                        <a:spcBef>
                          <a:spcPts val="0"/>
                        </a:spcBef>
                        <a:spcAft>
                          <a:spcPts val="0"/>
                        </a:spcAft>
                      </a:pPr>
                      <a:r>
                        <a:rPr lang="en-US" sz="1800">
                          <a:effectLst/>
                        </a:rPr>
                        <a:t>Week 5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your first script by cheating </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Using </a:t>
                      </a:r>
                      <a:r>
                        <a:rPr lang="en-US" sz="1800" dirty="0" err="1">
                          <a:effectLst/>
                        </a:rPr>
                        <a:t>ModelBuilder</a:t>
                      </a:r>
                      <a:r>
                        <a:rPr lang="en-US" sz="1800" dirty="0">
                          <a:effectLst/>
                        </a:rPr>
                        <a:t> and </a:t>
                      </a:r>
                      <a:r>
                        <a:rPr lang="en-US" sz="1800" dirty="0" err="1">
                          <a:effectLst/>
                        </a:rPr>
                        <a:t>ArcToolbox</a:t>
                      </a:r>
                      <a:r>
                        <a:rPr lang="en-US" sz="1800" dirty="0">
                          <a:effectLst/>
                        </a:rPr>
                        <a:t> to export python scripts. Extending exported python scripts.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71383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649578848"/>
              </p:ext>
            </p:extLst>
          </p:nvPr>
        </p:nvGraphicFramePr>
        <p:xfrm>
          <a:off x="1337793" y="548640"/>
          <a:ext cx="10134600" cy="6226935"/>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6</a:t>
                      </a: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Environments, functions and file handling</a:t>
                      </a: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Setting environments within arcpy. How to interact with and code input for tools that are available through arcpy. Avoid repeating code using functions.</a:t>
                      </a: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7</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Introduction to Cursors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Selecting, searching, updating data using </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functions, and non-</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alternatives.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Week </a:t>
                      </a: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8</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Spring Break – No Classes</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9</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Geometry objects and raster manipulation</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Creating geometry objects, points, lines and polygons. Creating and working with raster datasets</a:t>
                      </a: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595669810"/>
                  </a:ext>
                </a:extLst>
              </a:tr>
            </a:tbl>
          </a:graphicData>
        </a:graphic>
      </p:graphicFrame>
    </p:spTree>
    <p:extLst>
      <p:ext uri="{BB962C8B-B14F-4D97-AF65-F5344CB8AC3E}">
        <p14:creationId xmlns:p14="http://schemas.microsoft.com/office/powerpoint/2010/main" val="189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7BCF0AE-FD50-AA45-8FF9-C66E3A93B54C}"/>
              </a:ext>
            </a:extLst>
          </p:cNvPr>
          <p:cNvSpPr/>
          <p:nvPr/>
        </p:nvSpPr>
        <p:spPr>
          <a:xfrm>
            <a:off x="8080242" y="3156017"/>
            <a:ext cx="764835" cy="11237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42C2-6DE1-3844-9C6B-3BE4F5E75E35}"/>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D3A1D6F9-1282-C648-AA2D-FC3954FACFFB}"/>
              </a:ext>
            </a:extLst>
          </p:cNvPr>
          <p:cNvSpPr>
            <a:spLocks noGrp="1"/>
          </p:cNvSpPr>
          <p:nvPr>
            <p:ph idx="1"/>
          </p:nvPr>
        </p:nvSpPr>
        <p:spPr>
          <a:xfrm>
            <a:off x="838200" y="1825625"/>
            <a:ext cx="7004901" cy="4351338"/>
          </a:xfrm>
        </p:spPr>
        <p:txBody>
          <a:bodyPr>
            <a:normAutofit fontScale="92500" lnSpcReduction="20000"/>
          </a:bodyPr>
          <a:lstStyle/>
          <a:p>
            <a:r>
              <a:rPr lang="en-US" dirty="0"/>
              <a:t>Ecologist and part-time physical oceanographer, experienced in most marine habitats, particular expertise with engineering species (corals, sponges, macroalgae).</a:t>
            </a:r>
          </a:p>
          <a:p>
            <a:r>
              <a:rPr lang="en-US" dirty="0"/>
              <a:t>Multidisciplinary, computationally and technically minded, specializations in spatial analysis, statistics, data visualization and data acquisition.</a:t>
            </a:r>
          </a:p>
          <a:p>
            <a:r>
              <a:rPr lang="en-US" dirty="0"/>
              <a:t>International research experience, many studies conducted collaboratively with colleagues from around the world.</a:t>
            </a:r>
          </a:p>
          <a:p>
            <a:r>
              <a:rPr lang="en-US" dirty="0"/>
              <a:t>Dedicated to Open Source, Open Access and Open Data movements.</a:t>
            </a:r>
          </a:p>
          <a:p>
            <a:endParaRPr lang="en-US" dirty="0"/>
          </a:p>
          <a:p>
            <a:endParaRPr lang="en-US" dirty="0"/>
          </a:p>
        </p:txBody>
      </p:sp>
      <p:pic>
        <p:nvPicPr>
          <p:cNvPr id="5" name="Picture 4">
            <a:extLst>
              <a:ext uri="{FF2B5EF4-FFF2-40B4-BE49-F238E27FC236}">
                <a16:creationId xmlns:a16="http://schemas.microsoft.com/office/drawing/2014/main" id="{731F0BA2-7D0C-3F4C-A7AF-66173776E632}"/>
              </a:ext>
            </a:extLst>
          </p:cNvPr>
          <p:cNvPicPr>
            <a:picLocks noChangeAspect="1"/>
          </p:cNvPicPr>
          <p:nvPr/>
        </p:nvPicPr>
        <p:blipFill>
          <a:blip r:embed="rId2"/>
          <a:stretch>
            <a:fillRect/>
          </a:stretch>
        </p:blipFill>
        <p:spPr>
          <a:xfrm>
            <a:off x="8991600" y="4564781"/>
            <a:ext cx="2286000" cy="952500"/>
          </a:xfrm>
          <a:prstGeom prst="rect">
            <a:avLst/>
          </a:prstGeom>
        </p:spPr>
      </p:pic>
      <p:pic>
        <p:nvPicPr>
          <p:cNvPr id="6" name="Picture 5">
            <a:extLst>
              <a:ext uri="{FF2B5EF4-FFF2-40B4-BE49-F238E27FC236}">
                <a16:creationId xmlns:a16="http://schemas.microsoft.com/office/drawing/2014/main" id="{00CF11A6-AF28-C146-866C-29DD8A832552}"/>
              </a:ext>
            </a:extLst>
          </p:cNvPr>
          <p:cNvPicPr>
            <a:picLocks noChangeAspect="1"/>
          </p:cNvPicPr>
          <p:nvPr/>
        </p:nvPicPr>
        <p:blipFill>
          <a:blip r:embed="rId3"/>
          <a:stretch>
            <a:fillRect/>
          </a:stretch>
        </p:blipFill>
        <p:spPr>
          <a:xfrm>
            <a:off x="8925940" y="3341758"/>
            <a:ext cx="2679700" cy="749300"/>
          </a:xfrm>
          <a:prstGeom prst="rect">
            <a:avLst/>
          </a:prstGeom>
        </p:spPr>
      </p:pic>
      <p:sp>
        <p:nvSpPr>
          <p:cNvPr id="7" name="TextBox 6">
            <a:extLst>
              <a:ext uri="{FF2B5EF4-FFF2-40B4-BE49-F238E27FC236}">
                <a16:creationId xmlns:a16="http://schemas.microsoft.com/office/drawing/2014/main" id="{77F49107-A431-0140-8E92-876BF855945A}"/>
              </a:ext>
            </a:extLst>
          </p:cNvPr>
          <p:cNvSpPr txBox="1"/>
          <p:nvPr/>
        </p:nvSpPr>
        <p:spPr>
          <a:xfrm>
            <a:off x="10901641" y="2720737"/>
            <a:ext cx="848502"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Faculty</a:t>
            </a:r>
          </a:p>
        </p:txBody>
      </p:sp>
      <p:cxnSp>
        <p:nvCxnSpPr>
          <p:cNvPr id="9" name="Curved Connector 8">
            <a:extLst>
              <a:ext uri="{FF2B5EF4-FFF2-40B4-BE49-F238E27FC236}">
                <a16:creationId xmlns:a16="http://schemas.microsoft.com/office/drawing/2014/main" id="{98DAE568-DB15-2842-8D35-8732FFCB79CB}"/>
              </a:ext>
            </a:extLst>
          </p:cNvPr>
          <p:cNvCxnSpPr>
            <a:stCxn id="7" idx="1"/>
            <a:endCxn id="6" idx="0"/>
          </p:cNvCxnSpPr>
          <p:nvPr/>
        </p:nvCxnSpPr>
        <p:spPr>
          <a:xfrm rot="10800000" flipV="1">
            <a:off x="10265791" y="2905402"/>
            <a:ext cx="635851" cy="43635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40A48F-9BA4-FF4F-A490-C9A458AA36F3}"/>
              </a:ext>
            </a:extLst>
          </p:cNvPr>
          <p:cNvSpPr txBox="1"/>
          <p:nvPr/>
        </p:nvSpPr>
        <p:spPr>
          <a:xfrm>
            <a:off x="10448827" y="5706041"/>
            <a:ext cx="904973" cy="923330"/>
          </a:xfrm>
          <a:prstGeom prst="rect">
            <a:avLst/>
          </a:prstGeom>
          <a:noFill/>
        </p:spPr>
        <p:txBody>
          <a:bodyPr wrap="square" rtlCol="0">
            <a:spAutoFit/>
          </a:bodyPr>
          <a:lstStyle/>
          <a:p>
            <a:r>
              <a:rPr lang="en-US" dirty="0">
                <a:solidFill>
                  <a:srgbClr val="FF0000"/>
                </a:solidFill>
                <a:latin typeface="Calibri" panose="020F0502020204030204" pitchFamily="34" charset="0"/>
                <a:cs typeface="Calibri" panose="020F0502020204030204" pitchFamily="34" charset="0"/>
              </a:rPr>
              <a:t>Since August 2018</a:t>
            </a:r>
          </a:p>
        </p:txBody>
      </p:sp>
      <p:cxnSp>
        <p:nvCxnSpPr>
          <p:cNvPr id="12" name="Curved Connector 11">
            <a:extLst>
              <a:ext uri="{FF2B5EF4-FFF2-40B4-BE49-F238E27FC236}">
                <a16:creationId xmlns:a16="http://schemas.microsoft.com/office/drawing/2014/main" id="{5AB72E6B-5543-D741-8EE8-DA1CB71DCBE0}"/>
              </a:ext>
            </a:extLst>
          </p:cNvPr>
          <p:cNvCxnSpPr>
            <a:cxnSpLocks/>
            <a:stCxn id="11" idx="1"/>
          </p:cNvCxnSpPr>
          <p:nvPr/>
        </p:nvCxnSpPr>
        <p:spPr>
          <a:xfrm rot="10800000">
            <a:off x="10011205" y="5517292"/>
            <a:ext cx="437623" cy="65041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4C2148C-CE37-E34B-A02B-2EB7E1D79FFB}"/>
              </a:ext>
            </a:extLst>
          </p:cNvPr>
          <p:cNvPicPr>
            <a:picLocks noChangeAspect="1"/>
          </p:cNvPicPr>
          <p:nvPr/>
        </p:nvPicPr>
        <p:blipFill>
          <a:blip r:embed="rId4"/>
          <a:stretch>
            <a:fillRect/>
          </a:stretch>
        </p:blipFill>
        <p:spPr>
          <a:xfrm>
            <a:off x="11305377" y="1285423"/>
            <a:ext cx="600525" cy="1251094"/>
          </a:xfrm>
          <a:prstGeom prst="rect">
            <a:avLst/>
          </a:prstGeom>
        </p:spPr>
      </p:pic>
      <p:pic>
        <p:nvPicPr>
          <p:cNvPr id="21" name="Picture 20">
            <a:extLst>
              <a:ext uri="{FF2B5EF4-FFF2-40B4-BE49-F238E27FC236}">
                <a16:creationId xmlns:a16="http://schemas.microsoft.com/office/drawing/2014/main" id="{112070FF-308F-6C43-88C2-58D6817FB5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67373" y="1910970"/>
            <a:ext cx="1759212" cy="646629"/>
          </a:xfrm>
          <a:prstGeom prst="rect">
            <a:avLst/>
          </a:prstGeom>
        </p:spPr>
      </p:pic>
      <p:sp>
        <p:nvSpPr>
          <p:cNvPr id="22" name="TextBox 21">
            <a:extLst>
              <a:ext uri="{FF2B5EF4-FFF2-40B4-BE49-F238E27FC236}">
                <a16:creationId xmlns:a16="http://schemas.microsoft.com/office/drawing/2014/main" id="{F990A517-3E9B-2C4F-B381-B5DAC599A30A}"/>
              </a:ext>
            </a:extLst>
          </p:cNvPr>
          <p:cNvSpPr txBox="1"/>
          <p:nvPr/>
        </p:nvSpPr>
        <p:spPr>
          <a:xfrm>
            <a:off x="8179525" y="1651714"/>
            <a:ext cx="567784"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PhD</a:t>
            </a:r>
          </a:p>
        </p:txBody>
      </p:sp>
      <p:cxnSp>
        <p:nvCxnSpPr>
          <p:cNvPr id="23" name="Curved Connector 22">
            <a:extLst>
              <a:ext uri="{FF2B5EF4-FFF2-40B4-BE49-F238E27FC236}">
                <a16:creationId xmlns:a16="http://schemas.microsoft.com/office/drawing/2014/main" id="{D6CE43D0-AD54-724E-B222-A6A6A3AE841F}"/>
              </a:ext>
            </a:extLst>
          </p:cNvPr>
          <p:cNvCxnSpPr>
            <a:cxnSpLocks/>
            <a:stCxn id="22" idx="3"/>
            <a:endCxn id="21" idx="1"/>
          </p:cNvCxnSpPr>
          <p:nvPr/>
        </p:nvCxnSpPr>
        <p:spPr>
          <a:xfrm>
            <a:off x="8747309" y="1836380"/>
            <a:ext cx="420064" cy="39790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C4E6254-D6B8-2941-B80F-2C8E3C15B5C6}"/>
              </a:ext>
            </a:extLst>
          </p:cNvPr>
          <p:cNvSpPr txBox="1"/>
          <p:nvPr/>
        </p:nvSpPr>
        <p:spPr>
          <a:xfrm>
            <a:off x="10784265" y="402772"/>
            <a:ext cx="682162" cy="646331"/>
          </a:xfrm>
          <a:prstGeom prst="rect">
            <a:avLst/>
          </a:prstGeom>
          <a:noFill/>
        </p:spPr>
        <p:txBody>
          <a:bodyPr wrap="square" rtlCol="0">
            <a:spAutoFit/>
          </a:bodyPr>
          <a:lstStyle/>
          <a:p>
            <a:r>
              <a:rPr lang="en-US" dirty="0">
                <a:solidFill>
                  <a:srgbClr val="FF0000"/>
                </a:solidFill>
                <a:latin typeface="Calibri" panose="020F0502020204030204" pitchFamily="34" charset="0"/>
                <a:cs typeface="Calibri" panose="020F0502020204030204" pitchFamily="34" charset="0"/>
              </a:rPr>
              <a:t>Post doc</a:t>
            </a:r>
          </a:p>
        </p:txBody>
      </p:sp>
      <p:cxnSp>
        <p:nvCxnSpPr>
          <p:cNvPr id="30" name="Curved Connector 29">
            <a:extLst>
              <a:ext uri="{FF2B5EF4-FFF2-40B4-BE49-F238E27FC236}">
                <a16:creationId xmlns:a16="http://schemas.microsoft.com/office/drawing/2014/main" id="{3C4F8C28-C012-B64F-AF1B-93C5031A9D75}"/>
              </a:ext>
            </a:extLst>
          </p:cNvPr>
          <p:cNvCxnSpPr>
            <a:cxnSpLocks/>
            <a:stCxn id="29" idx="3"/>
            <a:endCxn id="20" idx="0"/>
          </p:cNvCxnSpPr>
          <p:nvPr/>
        </p:nvCxnSpPr>
        <p:spPr>
          <a:xfrm>
            <a:off x="11466427" y="678919"/>
            <a:ext cx="139213" cy="60650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2DC4857-8A2B-0A46-84F5-6ED08D4BB1A0}"/>
              </a:ext>
            </a:extLst>
          </p:cNvPr>
          <p:cNvPicPr>
            <a:picLocks noChangeAspect="1"/>
          </p:cNvPicPr>
          <p:nvPr/>
        </p:nvPicPr>
        <p:blipFill>
          <a:blip r:embed="rId6"/>
          <a:stretch>
            <a:fillRect/>
          </a:stretch>
        </p:blipFill>
        <p:spPr>
          <a:xfrm>
            <a:off x="8284882" y="447912"/>
            <a:ext cx="1270000" cy="1270000"/>
          </a:xfrm>
          <a:prstGeom prst="rect">
            <a:avLst/>
          </a:prstGeom>
        </p:spPr>
      </p:pic>
      <p:sp>
        <p:nvSpPr>
          <p:cNvPr id="36" name="TextBox 35">
            <a:extLst>
              <a:ext uri="{FF2B5EF4-FFF2-40B4-BE49-F238E27FC236}">
                <a16:creationId xmlns:a16="http://schemas.microsoft.com/office/drawing/2014/main" id="{ACCC9B66-F3B5-AE49-84C4-9B87CA71F79F}"/>
              </a:ext>
            </a:extLst>
          </p:cNvPr>
          <p:cNvSpPr txBox="1"/>
          <p:nvPr/>
        </p:nvSpPr>
        <p:spPr>
          <a:xfrm>
            <a:off x="9893777" y="455954"/>
            <a:ext cx="478016"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UG</a:t>
            </a:r>
          </a:p>
        </p:txBody>
      </p:sp>
      <p:cxnSp>
        <p:nvCxnSpPr>
          <p:cNvPr id="37" name="Curved Connector 36">
            <a:extLst>
              <a:ext uri="{FF2B5EF4-FFF2-40B4-BE49-F238E27FC236}">
                <a16:creationId xmlns:a16="http://schemas.microsoft.com/office/drawing/2014/main" id="{651701D4-ECAE-9040-83AB-369594FBD4E4}"/>
              </a:ext>
            </a:extLst>
          </p:cNvPr>
          <p:cNvCxnSpPr>
            <a:cxnSpLocks/>
            <a:stCxn id="36" idx="2"/>
            <a:endCxn id="35" idx="3"/>
          </p:cNvCxnSpPr>
          <p:nvPr/>
        </p:nvCxnSpPr>
        <p:spPr>
          <a:xfrm rot="5400000">
            <a:off x="9715021" y="665148"/>
            <a:ext cx="257626" cy="577903"/>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166D063-740C-CD46-B0DA-6C1E4EE63ECA}"/>
              </a:ext>
            </a:extLst>
          </p:cNvPr>
          <p:cNvSpPr/>
          <p:nvPr/>
        </p:nvSpPr>
        <p:spPr>
          <a:xfrm>
            <a:off x="8080242" y="230188"/>
            <a:ext cx="4004921" cy="40495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48AAD7BC-9D73-6D4C-9819-131765A2DA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2091" y="3193725"/>
            <a:ext cx="635851" cy="1031111"/>
          </a:xfrm>
          <a:prstGeom prst="rect">
            <a:avLst/>
          </a:prstGeom>
        </p:spPr>
      </p:pic>
    </p:spTree>
    <p:extLst>
      <p:ext uri="{BB962C8B-B14F-4D97-AF65-F5344CB8AC3E}">
        <p14:creationId xmlns:p14="http://schemas.microsoft.com/office/powerpoint/2010/main" val="409138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1424225941"/>
              </p:ext>
            </p:extLst>
          </p:nvPr>
        </p:nvGraphicFramePr>
        <p:xfrm>
          <a:off x="1337793" y="548640"/>
          <a:ext cx="10134600" cy="548640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Spatial analyst and other extensions in Python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Practice using various ArcGIS extensions through arcpy. Check out/in licenses, advanced functionality.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Interacting with ArcGIS Desktop from code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Techniques to manipulate the desktop environment.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Effective Python Toolboxes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err="1">
                          <a:effectLst/>
                          <a:latin typeface="Helvetica" pitchFamily="2" charset="0"/>
                          <a:ea typeface="Times New Roman" panose="02020603050405020304" pitchFamily="18" charset="0"/>
                          <a:cs typeface="Times New Roman" panose="02020603050405020304" pitchFamily="18" charset="0"/>
                        </a:rPr>
                        <a:t>Pythonizing</a:t>
                      </a:r>
                      <a:r>
                        <a:rPr lang="en-US" sz="1800" dirty="0">
                          <a:effectLst/>
                          <a:latin typeface="Helvetica" pitchFamily="2" charset="0"/>
                          <a:ea typeface="Times New Roman" panose="02020603050405020304" pitchFamily="18" charset="0"/>
                          <a:cs typeface="Times New Roman" panose="02020603050405020304" pitchFamily="18" charset="0"/>
                        </a:rPr>
                        <a:t> your toolboxes to provide usable interactive scripts all within a single python file.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5125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723281603"/>
              </p:ext>
            </p:extLst>
          </p:nvPr>
        </p:nvGraphicFramePr>
        <p:xfrm>
          <a:off x="1337793" y="548640"/>
          <a:ext cx="10134600" cy="2935552"/>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Designing scripts for others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Building scripts that can be used by others, open source licenses to protect you and your code and dissemination through Github.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Code review and end of class discussion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bl>
          </a:graphicData>
        </a:graphic>
      </p:graphicFrame>
      <p:sp>
        <p:nvSpPr>
          <p:cNvPr id="6" name="Rectangle 5">
            <a:extLst>
              <a:ext uri="{FF2B5EF4-FFF2-40B4-BE49-F238E27FC236}">
                <a16:creationId xmlns:a16="http://schemas.microsoft.com/office/drawing/2014/main" id="{54EE1D55-DC42-6A4E-A060-F217AC7CF11B}"/>
              </a:ext>
            </a:extLst>
          </p:cNvPr>
          <p:cNvSpPr/>
          <p:nvPr/>
        </p:nvSpPr>
        <p:spPr>
          <a:xfrm>
            <a:off x="2465580" y="4506192"/>
            <a:ext cx="9526510" cy="16096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9001B-85FB-2949-BDF8-68DCCECBA0BA}"/>
              </a:ext>
            </a:extLst>
          </p:cNvPr>
          <p:cNvSpPr txBox="1"/>
          <p:nvPr/>
        </p:nvSpPr>
        <p:spPr>
          <a:xfrm>
            <a:off x="3217025" y="4677769"/>
            <a:ext cx="8635624"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open to construct sessions based around real-world problems that you are having, so communicate these to me. I would love to be able to tailor the sessions, data examples and code examples to individual and group  needs. Especially as much of my data would be marine-based.</a:t>
            </a:r>
          </a:p>
          <a:p>
            <a:endParaRPr lang="en-US" dirty="0"/>
          </a:p>
        </p:txBody>
      </p:sp>
      <p:sp>
        <p:nvSpPr>
          <p:cNvPr id="8" name="TextBox 7">
            <a:extLst>
              <a:ext uri="{FF2B5EF4-FFF2-40B4-BE49-F238E27FC236}">
                <a16:creationId xmlns:a16="http://schemas.microsoft.com/office/drawing/2014/main" id="{D2C466F9-9816-A244-9674-89ECD19B2BD9}"/>
              </a:ext>
            </a:extLst>
          </p:cNvPr>
          <p:cNvSpPr txBox="1"/>
          <p:nvPr/>
        </p:nvSpPr>
        <p:spPr>
          <a:xfrm>
            <a:off x="2338258" y="3987574"/>
            <a:ext cx="878767" cy="2646878"/>
          </a:xfrm>
          <a:prstGeom prst="rect">
            <a:avLst/>
          </a:prstGeom>
          <a:noFill/>
        </p:spPr>
        <p:txBody>
          <a:bodyPr wrap="none" rtlCol="0">
            <a:spAutoFit/>
          </a:bodyPr>
          <a:lstStyle/>
          <a:p>
            <a:r>
              <a:rPr lang="en-US" sz="16600" dirty="0">
                <a:solidFill>
                  <a:srgbClr val="FF0000"/>
                </a:solidFill>
              </a:rPr>
              <a:t>!</a:t>
            </a:r>
          </a:p>
        </p:txBody>
      </p:sp>
    </p:spTree>
    <p:extLst>
      <p:ext uri="{BB962C8B-B14F-4D97-AF65-F5344CB8AC3E}">
        <p14:creationId xmlns:p14="http://schemas.microsoft.com/office/powerpoint/2010/main" val="303599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9C81-CC54-3D47-A4A5-A0A9EE0E38ED}"/>
              </a:ext>
            </a:extLst>
          </p:cNvPr>
          <p:cNvSpPr>
            <a:spLocks noGrp="1"/>
          </p:cNvSpPr>
          <p:nvPr>
            <p:ph type="title"/>
          </p:nvPr>
        </p:nvSpPr>
        <p:spPr/>
        <p:txBody>
          <a:bodyPr/>
          <a:lstStyle/>
          <a:p>
            <a:r>
              <a:rPr lang="en-US" dirty="0"/>
              <a:t>Assignments</a:t>
            </a:r>
          </a:p>
        </p:txBody>
      </p:sp>
      <p:graphicFrame>
        <p:nvGraphicFramePr>
          <p:cNvPr id="4" name="Content Placeholder 3">
            <a:extLst>
              <a:ext uri="{FF2B5EF4-FFF2-40B4-BE49-F238E27FC236}">
                <a16:creationId xmlns:a16="http://schemas.microsoft.com/office/drawing/2014/main" id="{D836CDB0-9A29-B240-8323-D8E7DAFCADA3}"/>
              </a:ext>
            </a:extLst>
          </p:cNvPr>
          <p:cNvGraphicFramePr>
            <a:graphicFrameLocks noGrp="1"/>
          </p:cNvGraphicFramePr>
          <p:nvPr>
            <p:ph idx="1"/>
            <p:extLst>
              <p:ext uri="{D42A27DB-BD31-4B8C-83A1-F6EECF244321}">
                <p14:modId xmlns:p14="http://schemas.microsoft.com/office/powerpoint/2010/main" val="1303463900"/>
              </p:ext>
            </p:extLst>
          </p:nvPr>
        </p:nvGraphicFramePr>
        <p:xfrm>
          <a:off x="1819274" y="1864174"/>
          <a:ext cx="8553452" cy="3154680"/>
        </p:xfrm>
        <a:graphic>
          <a:graphicData uri="http://schemas.openxmlformats.org/drawingml/2006/table">
            <a:tbl>
              <a:tblPr/>
              <a:tblGrid>
                <a:gridCol w="2138363">
                  <a:extLst>
                    <a:ext uri="{9D8B030D-6E8A-4147-A177-3AD203B41FA5}">
                      <a16:colId xmlns:a16="http://schemas.microsoft.com/office/drawing/2014/main" val="3359980087"/>
                    </a:ext>
                  </a:extLst>
                </a:gridCol>
                <a:gridCol w="2138363">
                  <a:extLst>
                    <a:ext uri="{9D8B030D-6E8A-4147-A177-3AD203B41FA5}">
                      <a16:colId xmlns:a16="http://schemas.microsoft.com/office/drawing/2014/main" val="1429414936"/>
                    </a:ext>
                  </a:extLst>
                </a:gridCol>
                <a:gridCol w="2138363">
                  <a:extLst>
                    <a:ext uri="{9D8B030D-6E8A-4147-A177-3AD203B41FA5}">
                      <a16:colId xmlns:a16="http://schemas.microsoft.com/office/drawing/2014/main" val="1764124300"/>
                    </a:ext>
                  </a:extLst>
                </a:gridCol>
                <a:gridCol w="2138363">
                  <a:extLst>
                    <a:ext uri="{9D8B030D-6E8A-4147-A177-3AD203B41FA5}">
                      <a16:colId xmlns:a16="http://schemas.microsoft.com/office/drawing/2014/main" val="1798917746"/>
                    </a:ext>
                  </a:extLst>
                </a:gridCol>
              </a:tblGrid>
              <a:tr h="0">
                <a:tc>
                  <a:txBody>
                    <a:bodyPr/>
                    <a:lstStyle/>
                    <a:p>
                      <a:r>
                        <a:rPr lang="en-US" b="1">
                          <a:effectLst/>
                        </a:rPr>
                        <a:t>Assignment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Weighting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1759799"/>
                  </a:ext>
                </a:extLst>
              </a:tr>
              <a:tr h="0">
                <a:tc>
                  <a:txBody>
                    <a:bodyPr/>
                    <a:lstStyle/>
                    <a:p>
                      <a:r>
                        <a:rPr lang="en-US">
                          <a:effectLst/>
                        </a:rPr>
                        <a:t>Attendance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24469565"/>
                  </a:ext>
                </a:extLst>
              </a:tr>
              <a:tr h="0">
                <a:tc>
                  <a:txBody>
                    <a:bodyPr/>
                    <a:lstStyle/>
                    <a:p>
                      <a:r>
                        <a:rPr lang="en-US" dirty="0">
                          <a:effectLst/>
                        </a:rPr>
                        <a:t>Coding challenges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8951662"/>
                  </a:ext>
                </a:extLst>
              </a:tr>
              <a:tr h="0">
                <a:tc>
                  <a:txBody>
                    <a:bodyPr/>
                    <a:lstStyle/>
                    <a:p>
                      <a:r>
                        <a:rPr lang="en-US" dirty="0">
                          <a:effectLst/>
                        </a:rPr>
                        <a:t>Midterm tool challenge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before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4364067"/>
                  </a:ext>
                </a:extLst>
              </a:tr>
              <a:tr h="0">
                <a:tc>
                  <a:txBody>
                    <a:bodyPr/>
                    <a:lstStyle/>
                    <a:p>
                      <a:r>
                        <a:rPr lang="en-US" dirty="0">
                          <a:effectLst/>
                        </a:rPr>
                        <a:t>Python Toolbox</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64413332"/>
                  </a:ext>
                </a:extLst>
              </a:tr>
              <a:tr h="0">
                <a:tc>
                  <a:txBody>
                    <a:bodyPr/>
                    <a:lstStyle/>
                    <a:p>
                      <a:r>
                        <a:rPr lang="en-US" dirty="0" err="1">
                          <a:effectLst/>
                        </a:rPr>
                        <a:t>Github</a:t>
                      </a:r>
                      <a:r>
                        <a:rPr lang="en-US" dirty="0">
                          <a:effectLst/>
                        </a:rPr>
                        <a:t> account portfolio</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12322879"/>
                  </a:ext>
                </a:extLst>
              </a:tr>
            </a:tbl>
          </a:graphicData>
        </a:graphic>
      </p:graphicFrame>
      <p:sp>
        <p:nvSpPr>
          <p:cNvPr id="6" name="TextBox 5">
            <a:extLst>
              <a:ext uri="{FF2B5EF4-FFF2-40B4-BE49-F238E27FC236}">
                <a16:creationId xmlns:a16="http://schemas.microsoft.com/office/drawing/2014/main" id="{A8B6F569-29BE-3945-900D-E1BE4BBBC029}"/>
              </a:ext>
            </a:extLst>
          </p:cNvPr>
          <p:cNvSpPr txBox="1"/>
          <p:nvPr/>
        </p:nvSpPr>
        <p:spPr>
          <a:xfrm>
            <a:off x="5165523" y="5663483"/>
            <a:ext cx="4298293" cy="400110"/>
          </a:xfrm>
          <a:prstGeom prst="rect">
            <a:avLst/>
          </a:prstGeom>
          <a:noFill/>
        </p:spPr>
        <p:txBody>
          <a:bodyPr wrap="none" rtlCol="0">
            <a:spAutoFit/>
          </a:bodyPr>
          <a:lstStyle/>
          <a:p>
            <a:r>
              <a:rPr lang="en-US" sz="2000" b="1" dirty="0">
                <a:solidFill>
                  <a:srgbClr val="FF0000"/>
                </a:solidFill>
              </a:rPr>
              <a:t>Column adds up to 100% of your grade</a:t>
            </a:r>
          </a:p>
        </p:txBody>
      </p:sp>
      <p:cxnSp>
        <p:nvCxnSpPr>
          <p:cNvPr id="7" name="Curved Connector 6">
            <a:extLst>
              <a:ext uri="{FF2B5EF4-FFF2-40B4-BE49-F238E27FC236}">
                <a16:creationId xmlns:a16="http://schemas.microsoft.com/office/drawing/2014/main" id="{E15BEEC2-F7C0-D74F-A9DF-28EBEFA25D9C}"/>
              </a:ext>
            </a:extLst>
          </p:cNvPr>
          <p:cNvCxnSpPr>
            <a:cxnSpLocks/>
            <a:stCxn id="6" idx="1"/>
          </p:cNvCxnSpPr>
          <p:nvPr/>
        </p:nvCxnSpPr>
        <p:spPr>
          <a:xfrm rot="10800000">
            <a:off x="4353385" y="5018854"/>
            <a:ext cx="812138" cy="84468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4DECFA-90BB-0B42-A0D3-7456CB9D7DB7}"/>
              </a:ext>
            </a:extLst>
          </p:cNvPr>
          <p:cNvSpPr txBox="1"/>
          <p:nvPr/>
        </p:nvSpPr>
        <p:spPr>
          <a:xfrm>
            <a:off x="62163" y="5355707"/>
            <a:ext cx="2074863" cy="707886"/>
          </a:xfrm>
          <a:prstGeom prst="rect">
            <a:avLst/>
          </a:prstGeom>
          <a:noFill/>
        </p:spPr>
        <p:txBody>
          <a:bodyPr wrap="none" rtlCol="0">
            <a:spAutoFit/>
          </a:bodyPr>
          <a:lstStyle/>
          <a:p>
            <a:r>
              <a:rPr lang="en-US" sz="2000" b="1" dirty="0">
                <a:solidFill>
                  <a:srgbClr val="FF0000"/>
                </a:solidFill>
              </a:rPr>
              <a:t>I use a categorical</a:t>
            </a:r>
          </a:p>
          <a:p>
            <a:r>
              <a:rPr lang="en-US" sz="2000" b="1" dirty="0">
                <a:solidFill>
                  <a:srgbClr val="FF0000"/>
                </a:solidFill>
              </a:rPr>
              <a:t>marking scheme</a:t>
            </a:r>
          </a:p>
        </p:txBody>
      </p:sp>
      <p:sp>
        <p:nvSpPr>
          <p:cNvPr id="13" name="Left Bracket 12">
            <a:extLst>
              <a:ext uri="{FF2B5EF4-FFF2-40B4-BE49-F238E27FC236}">
                <a16:creationId xmlns:a16="http://schemas.microsoft.com/office/drawing/2014/main" id="{801C7BC0-C868-704E-BE04-9C8AA32B8189}"/>
              </a:ext>
            </a:extLst>
          </p:cNvPr>
          <p:cNvSpPr/>
          <p:nvPr/>
        </p:nvSpPr>
        <p:spPr>
          <a:xfrm>
            <a:off x="1444152" y="2470018"/>
            <a:ext cx="312516" cy="1597307"/>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D82ADC8-4BFA-8545-A487-6D0119978E2A}"/>
              </a:ext>
            </a:extLst>
          </p:cNvPr>
          <p:cNvCxnSpPr>
            <a:cxnSpLocks/>
            <a:stCxn id="13" idx="1"/>
            <a:endCxn id="11" idx="0"/>
          </p:cNvCxnSpPr>
          <p:nvPr/>
        </p:nvCxnSpPr>
        <p:spPr>
          <a:xfrm rot="10800000" flipV="1">
            <a:off x="1099596" y="3268671"/>
            <a:ext cx="344557" cy="2087035"/>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B3-C0BB-5948-AE66-51F2F191F258}"/>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A701983C-59A1-DB47-928B-EEF1486EC361}"/>
              </a:ext>
            </a:extLst>
          </p:cNvPr>
          <p:cNvSpPr>
            <a:spLocks noGrp="1"/>
          </p:cNvSpPr>
          <p:nvPr>
            <p:ph idx="1"/>
          </p:nvPr>
        </p:nvSpPr>
        <p:spPr/>
        <p:txBody>
          <a:bodyPr>
            <a:normAutofit/>
          </a:bodyPr>
          <a:lstStyle/>
          <a:p>
            <a:pPr marL="0" indent="0">
              <a:buNone/>
            </a:pPr>
            <a:r>
              <a:rPr lang="en-US" dirty="0"/>
              <a:t>Attendance is critical to your success in this class. To earn full credit, you must attend and participate in each and every class. If you have an emergency, you are ill, or you have an absence covered under the University policies (i.e. Holy Days, University Sanctioned Events) you are expected to contact the instructor in advance of class. For illness, this particularly pertains to flu-like symptoms, so if you do exhibit signs of flu, contact the instructor and stay home to minimize transference of the virus. Unexcused absences will result in a lower course grade.</a:t>
            </a:r>
          </a:p>
        </p:txBody>
      </p:sp>
    </p:spTree>
    <p:extLst>
      <p:ext uri="{BB962C8B-B14F-4D97-AF65-F5344CB8AC3E}">
        <p14:creationId xmlns:p14="http://schemas.microsoft.com/office/powerpoint/2010/main" val="24642259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D485-76B4-CE41-95DC-734613595E48}"/>
              </a:ext>
            </a:extLst>
          </p:cNvPr>
          <p:cNvSpPr>
            <a:spLocks noGrp="1"/>
          </p:cNvSpPr>
          <p:nvPr>
            <p:ph type="title"/>
          </p:nvPr>
        </p:nvSpPr>
        <p:spPr/>
        <p:txBody>
          <a:bodyPr/>
          <a:lstStyle/>
          <a:p>
            <a:r>
              <a:rPr lang="en-US" dirty="0"/>
              <a:t>Coding challenges</a:t>
            </a:r>
          </a:p>
        </p:txBody>
      </p:sp>
      <p:sp>
        <p:nvSpPr>
          <p:cNvPr id="3" name="Content Placeholder 2">
            <a:extLst>
              <a:ext uri="{FF2B5EF4-FFF2-40B4-BE49-F238E27FC236}">
                <a16:creationId xmlns:a16="http://schemas.microsoft.com/office/drawing/2014/main" id="{F159906A-A628-8D4B-9A0B-7B4606682B85}"/>
              </a:ext>
            </a:extLst>
          </p:cNvPr>
          <p:cNvSpPr>
            <a:spLocks noGrp="1"/>
          </p:cNvSpPr>
          <p:nvPr>
            <p:ph idx="1"/>
          </p:nvPr>
        </p:nvSpPr>
        <p:spPr>
          <a:xfrm>
            <a:off x="838200" y="1825625"/>
            <a:ext cx="6407552" cy="4351338"/>
          </a:xfrm>
        </p:spPr>
        <p:txBody>
          <a:bodyPr>
            <a:normAutofit fontScale="92500" lnSpcReduction="20000"/>
          </a:bodyPr>
          <a:lstStyle/>
          <a:p>
            <a:r>
              <a:rPr lang="en-US" dirty="0"/>
              <a:t>Learning to code is not something that can be done entirely within a classroom, as it requires much practice and reinforcement, which can only be achieved individually. </a:t>
            </a:r>
          </a:p>
          <a:p>
            <a:r>
              <a:rPr lang="en-US" dirty="0"/>
              <a:t>Prior to each class you will undertake a self-study “Coding challenge”, which will take approximately two to three hours of your time.</a:t>
            </a:r>
          </a:p>
          <a:p>
            <a:r>
              <a:rPr lang="en-US" dirty="0"/>
              <a:t>The first 10 minutes of each class is reserved for the coding challenge quiz, whereby you will answer specific questions pertaining to your code, the methods used and the produced output.</a:t>
            </a:r>
          </a:p>
        </p:txBody>
      </p:sp>
      <p:sp>
        <p:nvSpPr>
          <p:cNvPr id="4" name="Rectangle 3">
            <a:extLst>
              <a:ext uri="{FF2B5EF4-FFF2-40B4-BE49-F238E27FC236}">
                <a16:creationId xmlns:a16="http://schemas.microsoft.com/office/drawing/2014/main" id="{9EBDEE6E-6BD6-F94A-99E4-F8DD31561C64}"/>
              </a:ext>
            </a:extLst>
          </p:cNvPr>
          <p:cNvSpPr/>
          <p:nvPr/>
        </p:nvSpPr>
        <p:spPr>
          <a:xfrm>
            <a:off x="7597898" y="763227"/>
            <a:ext cx="4230367" cy="12926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1291A0-0B9C-214A-8E00-367A3692F56B}"/>
              </a:ext>
            </a:extLst>
          </p:cNvPr>
          <p:cNvSpPr txBox="1"/>
          <p:nvPr/>
        </p:nvSpPr>
        <p:spPr>
          <a:xfrm>
            <a:off x="8200326" y="763227"/>
            <a:ext cx="3627940" cy="1292662"/>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You should commit your code to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account as part of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Portfolio.</a:t>
            </a:r>
          </a:p>
          <a:p>
            <a:endParaRPr lang="en-US" dirty="0"/>
          </a:p>
        </p:txBody>
      </p:sp>
      <p:sp>
        <p:nvSpPr>
          <p:cNvPr id="6" name="TextBox 5">
            <a:extLst>
              <a:ext uri="{FF2B5EF4-FFF2-40B4-BE49-F238E27FC236}">
                <a16:creationId xmlns:a16="http://schemas.microsoft.com/office/drawing/2014/main" id="{7AE12DAF-5700-C345-9AF1-8E8E7A3F5CA2}"/>
              </a:ext>
            </a:extLst>
          </p:cNvPr>
          <p:cNvSpPr txBox="1"/>
          <p:nvPr/>
        </p:nvSpPr>
        <p:spPr>
          <a:xfrm>
            <a:off x="7597897" y="624728"/>
            <a:ext cx="740596" cy="1569660"/>
          </a:xfrm>
          <a:prstGeom prst="rect">
            <a:avLst/>
          </a:prstGeom>
          <a:noFill/>
        </p:spPr>
        <p:txBody>
          <a:bodyPr wrap="square" rtlCol="0">
            <a:spAutoFit/>
          </a:bodyPr>
          <a:lstStyle/>
          <a:p>
            <a:r>
              <a:rPr lang="en-US" sz="9600" dirty="0">
                <a:solidFill>
                  <a:srgbClr val="FF0000"/>
                </a:solidFill>
              </a:rPr>
              <a:t>!</a:t>
            </a:r>
          </a:p>
        </p:txBody>
      </p:sp>
      <p:pic>
        <p:nvPicPr>
          <p:cNvPr id="8" name="Picture 7" descr="A stone wall&#13;&#10;&#13;&#10;Description automatically generated">
            <a:extLst>
              <a:ext uri="{FF2B5EF4-FFF2-40B4-BE49-F238E27FC236}">
                <a16:creationId xmlns:a16="http://schemas.microsoft.com/office/drawing/2014/main" id="{FCC36820-99B6-9743-9812-CE06E0D02057}"/>
              </a:ext>
            </a:extLst>
          </p:cNvPr>
          <p:cNvPicPr>
            <a:picLocks noChangeAspect="1"/>
          </p:cNvPicPr>
          <p:nvPr/>
        </p:nvPicPr>
        <p:blipFill>
          <a:blip r:embed="rId2"/>
          <a:stretch>
            <a:fillRect/>
          </a:stretch>
        </p:blipFill>
        <p:spPr>
          <a:xfrm>
            <a:off x="7616142" y="2888893"/>
            <a:ext cx="2101592" cy="3049929"/>
          </a:xfrm>
          <a:prstGeom prst="rect">
            <a:avLst/>
          </a:prstGeom>
        </p:spPr>
      </p:pic>
      <p:sp>
        <p:nvSpPr>
          <p:cNvPr id="9" name="TextBox 8">
            <a:extLst>
              <a:ext uri="{FF2B5EF4-FFF2-40B4-BE49-F238E27FC236}">
                <a16:creationId xmlns:a16="http://schemas.microsoft.com/office/drawing/2014/main" id="{380F656C-EAB7-EA47-8E2A-5B4C8E0BE53C}"/>
              </a:ext>
            </a:extLst>
          </p:cNvPr>
          <p:cNvSpPr txBox="1"/>
          <p:nvPr/>
        </p:nvSpPr>
        <p:spPr>
          <a:xfrm>
            <a:off x="10215443" y="5263775"/>
            <a:ext cx="1312939" cy="369332"/>
          </a:xfrm>
          <a:prstGeom prst="rect">
            <a:avLst/>
          </a:prstGeom>
          <a:noFill/>
        </p:spPr>
        <p:txBody>
          <a:bodyPr wrap="square" rtlCol="0">
            <a:spAutoFit/>
          </a:bodyPr>
          <a:lstStyle/>
          <a:p>
            <a:r>
              <a:rPr lang="en-US" b="1" dirty="0"/>
              <a:t>Start here</a:t>
            </a:r>
          </a:p>
        </p:txBody>
      </p:sp>
      <p:cxnSp>
        <p:nvCxnSpPr>
          <p:cNvPr id="10" name="Straight Arrow Connector 9">
            <a:extLst>
              <a:ext uri="{FF2B5EF4-FFF2-40B4-BE49-F238E27FC236}">
                <a16:creationId xmlns:a16="http://schemas.microsoft.com/office/drawing/2014/main" id="{878A9ED2-847F-8C4A-AB7F-7E8D1EE7E84F}"/>
              </a:ext>
            </a:extLst>
          </p:cNvPr>
          <p:cNvCxnSpPr>
            <a:cxnSpLocks/>
          </p:cNvCxnSpPr>
          <p:nvPr/>
        </p:nvCxnSpPr>
        <p:spPr>
          <a:xfrm flipH="1">
            <a:off x="9717733" y="5448441"/>
            <a:ext cx="4911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75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8E21-085E-C04F-A8F4-D43815C24C36}"/>
              </a:ext>
            </a:extLst>
          </p:cNvPr>
          <p:cNvSpPr>
            <a:spLocks noGrp="1"/>
          </p:cNvSpPr>
          <p:nvPr>
            <p:ph type="title"/>
          </p:nvPr>
        </p:nvSpPr>
        <p:spPr/>
        <p:txBody>
          <a:bodyPr/>
          <a:lstStyle/>
          <a:p>
            <a:r>
              <a:rPr lang="en-US" dirty="0"/>
              <a:t> Midterm tool challenge</a:t>
            </a:r>
          </a:p>
        </p:txBody>
      </p:sp>
      <p:sp>
        <p:nvSpPr>
          <p:cNvPr id="3" name="Content Placeholder 2">
            <a:extLst>
              <a:ext uri="{FF2B5EF4-FFF2-40B4-BE49-F238E27FC236}">
                <a16:creationId xmlns:a16="http://schemas.microsoft.com/office/drawing/2014/main" id="{9E5D091C-70B2-DB4E-B735-901A9086B309}"/>
              </a:ext>
            </a:extLst>
          </p:cNvPr>
          <p:cNvSpPr>
            <a:spLocks noGrp="1"/>
          </p:cNvSpPr>
          <p:nvPr>
            <p:ph idx="1"/>
          </p:nvPr>
        </p:nvSpPr>
        <p:spPr/>
        <p:txBody>
          <a:bodyPr>
            <a:normAutofit fontScale="92500" lnSpcReduction="10000"/>
          </a:bodyPr>
          <a:lstStyle/>
          <a:p>
            <a:r>
              <a:rPr lang="en-US" dirty="0"/>
              <a:t>In this assignment, you are instructed to produce a small tool that takes advantage of </a:t>
            </a:r>
            <a:r>
              <a:rPr lang="en-US" dirty="0" err="1"/>
              <a:t>arcpy</a:t>
            </a:r>
            <a:r>
              <a:rPr lang="en-US" dirty="0"/>
              <a:t> and Python. </a:t>
            </a:r>
          </a:p>
          <a:p>
            <a:r>
              <a:rPr lang="en-US" dirty="0"/>
              <a:t>You will need to provide example data, and the code should run on all PC’s. </a:t>
            </a:r>
          </a:p>
          <a:p>
            <a:r>
              <a:rPr lang="en-US" dirty="0"/>
              <a:t>The tool needs to manipulate a dataset across three different processes, for example, extracting, modifying and exporting data. The exact workflow is entirely up to yourself. </a:t>
            </a:r>
          </a:p>
          <a:p>
            <a:r>
              <a:rPr lang="en-US" dirty="0"/>
              <a:t>You are expected to take 3-4 hours on this coding assignment, and you should deposit your code and example files within a </a:t>
            </a:r>
            <a:r>
              <a:rPr lang="en-US" dirty="0" err="1"/>
              <a:t>Github</a:t>
            </a:r>
            <a:r>
              <a:rPr lang="en-US" dirty="0"/>
              <a:t> repository for feedback and grading. </a:t>
            </a:r>
          </a:p>
          <a:p>
            <a:r>
              <a:rPr lang="en-US" dirty="0"/>
              <a:t>Criteria are, 1) cleanliness of code, 2) functionality, appropriate use of documentation and depth of processing operation.</a:t>
            </a:r>
          </a:p>
        </p:txBody>
      </p:sp>
    </p:spTree>
    <p:extLst>
      <p:ext uri="{BB962C8B-B14F-4D97-AF65-F5344CB8AC3E}">
        <p14:creationId xmlns:p14="http://schemas.microsoft.com/office/powerpoint/2010/main" val="33756283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a:t>Python toolbox</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fontScale="92500" lnSpcReduction="10000"/>
          </a:bodyPr>
          <a:lstStyle/>
          <a:p>
            <a:r>
              <a:rPr lang="en-US" dirty="0"/>
              <a:t>In your final assignment for this course, you should create a Python Toolbox that contains a minimum of three simple tools for undertaking geoprocessing and file management operations. </a:t>
            </a:r>
          </a:p>
          <a:p>
            <a:r>
              <a:rPr lang="en-US" dirty="0"/>
              <a:t>These tools can be discrete or part of a larger workflow. However, the caveats are that you should create a "single file" toolbox (no includes, or external file tools) and not exceed 2000 lines of code in its entirety. </a:t>
            </a:r>
          </a:p>
          <a:p>
            <a:r>
              <a:rPr lang="en-US" dirty="0"/>
              <a:t>You should document the toolbox using </a:t>
            </a:r>
            <a:r>
              <a:rPr lang="en-US" dirty="0" err="1"/>
              <a:t>Github</a:t>
            </a:r>
            <a:r>
              <a:rPr lang="en-US" dirty="0"/>
              <a:t> </a:t>
            </a:r>
            <a:r>
              <a:rPr lang="en-US" dirty="0" err="1"/>
              <a:t>README.md</a:t>
            </a:r>
            <a:r>
              <a:rPr lang="en-US" dirty="0"/>
              <a:t> and provide example data for running each of your tools. </a:t>
            </a:r>
          </a:p>
          <a:p>
            <a:r>
              <a:rPr lang="en-US" dirty="0"/>
              <a:t>Grading and feedback will focus on: 1) Does the toolbox install, and the tools run successfully? 2) cleanliness of code, 3) functionality and depth of processing operation, and 4) appropriate use of documentation.</a:t>
            </a:r>
          </a:p>
        </p:txBody>
      </p:sp>
    </p:spTree>
    <p:extLst>
      <p:ext uri="{BB962C8B-B14F-4D97-AF65-F5344CB8AC3E}">
        <p14:creationId xmlns:p14="http://schemas.microsoft.com/office/powerpoint/2010/main" val="9497854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err="1"/>
              <a:t>Github</a:t>
            </a:r>
            <a:r>
              <a:rPr lang="en-US" dirty="0"/>
              <a:t> portfolio</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a:bodyPr>
          <a:lstStyle/>
          <a:p>
            <a:r>
              <a:rPr lang="en-US" dirty="0"/>
              <a:t>The final assessment component is your </a:t>
            </a:r>
            <a:r>
              <a:rPr lang="en-US" dirty="0" err="1"/>
              <a:t>Github</a:t>
            </a:r>
            <a:r>
              <a:rPr lang="en-US" dirty="0"/>
              <a:t> coding portfolio. As a coder, your </a:t>
            </a:r>
            <a:r>
              <a:rPr lang="en-US" dirty="0" err="1"/>
              <a:t>Github</a:t>
            </a:r>
            <a:r>
              <a:rPr lang="en-US" dirty="0"/>
              <a:t> account can also act as an unofficial resume, providing potential employers, graduate supervisors or collaborators with ready access to your prior work. </a:t>
            </a:r>
          </a:p>
          <a:p>
            <a:r>
              <a:rPr lang="en-US" dirty="0"/>
              <a:t>You must maintain a high quality </a:t>
            </a:r>
            <a:r>
              <a:rPr lang="en-US" dirty="0" err="1"/>
              <a:t>Github</a:t>
            </a:r>
            <a:r>
              <a:rPr lang="en-US" dirty="0"/>
              <a:t> account for the other assignments set, this includes providing adequate and well-organized readme files, well commented code and a coherent file structure. </a:t>
            </a:r>
          </a:p>
          <a:p>
            <a:r>
              <a:rPr lang="en-US" dirty="0"/>
              <a:t>Grading and feedback will focus on 1) High level of organization and 2) Descriptive readme files and well commented code.</a:t>
            </a:r>
          </a:p>
        </p:txBody>
      </p:sp>
    </p:spTree>
    <p:extLst>
      <p:ext uri="{BB962C8B-B14F-4D97-AF65-F5344CB8AC3E}">
        <p14:creationId xmlns:p14="http://schemas.microsoft.com/office/powerpoint/2010/main" val="14203760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87B5-29F6-3548-8189-D5DD5108F249}"/>
              </a:ext>
            </a:extLst>
          </p:cNvPr>
          <p:cNvSpPr>
            <a:spLocks noGrp="1"/>
          </p:cNvSpPr>
          <p:nvPr>
            <p:ph type="title"/>
          </p:nvPr>
        </p:nvSpPr>
        <p:spPr/>
        <p:txBody>
          <a:bodyPr/>
          <a:lstStyle/>
          <a:p>
            <a:r>
              <a:rPr lang="en-US" dirty="0"/>
              <a:t>How I layout materials</a:t>
            </a:r>
          </a:p>
        </p:txBody>
      </p:sp>
      <p:sp>
        <p:nvSpPr>
          <p:cNvPr id="3" name="Content Placeholder 2">
            <a:extLst>
              <a:ext uri="{FF2B5EF4-FFF2-40B4-BE49-F238E27FC236}">
                <a16:creationId xmlns:a16="http://schemas.microsoft.com/office/drawing/2014/main" id="{84573AFA-32E9-F340-ACD8-197D788E1390}"/>
              </a:ext>
            </a:extLst>
          </p:cNvPr>
          <p:cNvSpPr>
            <a:spLocks noGrp="1"/>
          </p:cNvSpPr>
          <p:nvPr>
            <p:ph idx="1"/>
          </p:nvPr>
        </p:nvSpPr>
        <p:spPr>
          <a:xfrm>
            <a:off x="838200" y="1825625"/>
            <a:ext cx="10933090" cy="4351338"/>
          </a:xfrm>
        </p:spPr>
        <p:txBody>
          <a:bodyPr/>
          <a:lstStyle/>
          <a:p>
            <a:r>
              <a:rPr lang="en-US" dirty="0"/>
              <a:t>We will work through each lecture together, using coding worksheets that I have developed for each class, which are available on </a:t>
            </a:r>
            <a:r>
              <a:rPr lang="en-US" dirty="0" err="1"/>
              <a:t>Github</a:t>
            </a:r>
            <a:r>
              <a:rPr lang="en-US" dirty="0"/>
              <a:t>.</a:t>
            </a:r>
          </a:p>
          <a:p>
            <a:r>
              <a:rPr lang="en-US" dirty="0"/>
              <a:t>We will move as slow or as fast as we need to, and I am available after class on Fridays to work through issues that individuals are having.</a:t>
            </a:r>
          </a:p>
          <a:p>
            <a:r>
              <a:rPr lang="en-US" dirty="0"/>
              <a:t>If needed, I will work with you individually to overcome any issues.</a:t>
            </a:r>
          </a:p>
          <a:p>
            <a:endParaRPr lang="en-US" dirty="0"/>
          </a:p>
          <a:p>
            <a:endParaRPr lang="en-US" dirty="0"/>
          </a:p>
          <a:p>
            <a:endParaRPr lang="en-US" dirty="0"/>
          </a:p>
        </p:txBody>
      </p:sp>
    </p:spTree>
    <p:extLst>
      <p:ext uri="{BB962C8B-B14F-4D97-AF65-F5344CB8AC3E}">
        <p14:creationId xmlns:p14="http://schemas.microsoft.com/office/powerpoint/2010/main" val="41811396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D33D-21BC-D44A-81F8-7B942F9FF049}"/>
              </a:ext>
            </a:extLst>
          </p:cNvPr>
          <p:cNvSpPr>
            <a:spLocks noGrp="1"/>
          </p:cNvSpPr>
          <p:nvPr>
            <p:ph type="title"/>
          </p:nvPr>
        </p:nvSpPr>
        <p:spPr/>
        <p:txBody>
          <a:bodyPr/>
          <a:lstStyle/>
          <a:p>
            <a:r>
              <a:rPr lang="en-US" dirty="0"/>
              <a:t>Office hours and my teaching ethos</a:t>
            </a:r>
          </a:p>
        </p:txBody>
      </p:sp>
      <p:sp>
        <p:nvSpPr>
          <p:cNvPr id="3" name="Content Placeholder 2">
            <a:extLst>
              <a:ext uri="{FF2B5EF4-FFF2-40B4-BE49-F238E27FC236}">
                <a16:creationId xmlns:a16="http://schemas.microsoft.com/office/drawing/2014/main" id="{561957BC-96BE-6744-84FC-1227DA08FE2D}"/>
              </a:ext>
            </a:extLst>
          </p:cNvPr>
          <p:cNvSpPr>
            <a:spLocks noGrp="1"/>
          </p:cNvSpPr>
          <p:nvPr>
            <p:ph idx="1"/>
          </p:nvPr>
        </p:nvSpPr>
        <p:spPr/>
        <p:txBody>
          <a:bodyPr>
            <a:normAutofit lnSpcReduction="10000"/>
          </a:bodyPr>
          <a:lstStyle/>
          <a:p>
            <a:r>
              <a:rPr lang="en-US" dirty="0"/>
              <a:t>If you need me, and my office door is open (CBLS 291), just knock and call in, any time.</a:t>
            </a:r>
          </a:p>
          <a:p>
            <a:r>
              <a:rPr lang="en-US" dirty="0"/>
              <a:t>My official office hours are Tues/Thurs at 1500-1700.</a:t>
            </a:r>
          </a:p>
          <a:p>
            <a:r>
              <a:rPr lang="en-US" dirty="0"/>
              <a:t>Normally it is easy to just drop me an email and arrange a time, so feel free to do that if you need help.</a:t>
            </a:r>
          </a:p>
          <a:p>
            <a:r>
              <a:rPr lang="en-US" dirty="0"/>
              <a:t>You can email me, and expect a prompt response during normal working hours 9-6 M-F.</a:t>
            </a:r>
          </a:p>
          <a:p>
            <a:r>
              <a:rPr lang="en-US" dirty="0"/>
              <a:t>I am here to help you learn, to push and guide you, but at the end of the day, the motivation must come from you. If you don’t engage with class and don’t communicate with me, then I can’t help you.</a:t>
            </a:r>
          </a:p>
          <a:p>
            <a:endParaRPr lang="en-US" dirty="0"/>
          </a:p>
        </p:txBody>
      </p:sp>
    </p:spTree>
    <p:extLst>
      <p:ext uri="{BB962C8B-B14F-4D97-AF65-F5344CB8AC3E}">
        <p14:creationId xmlns:p14="http://schemas.microsoft.com/office/powerpoint/2010/main" val="14292982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452B-1F53-C64E-9F4C-3F06E78D11FF}"/>
              </a:ext>
            </a:extLst>
          </p:cNvPr>
          <p:cNvSpPr>
            <a:spLocks noGrp="1"/>
          </p:cNvSpPr>
          <p:nvPr>
            <p:ph type="title"/>
          </p:nvPr>
        </p:nvSpPr>
        <p:spPr>
          <a:xfrm>
            <a:off x="838200" y="365125"/>
            <a:ext cx="10515600" cy="1325563"/>
          </a:xfrm>
        </p:spPr>
        <p:txBody>
          <a:bodyPr/>
          <a:lstStyle/>
          <a:p>
            <a:r>
              <a:rPr lang="en-US" dirty="0"/>
              <a:t>Deaf awareness</a:t>
            </a:r>
          </a:p>
        </p:txBody>
      </p:sp>
      <p:sp>
        <p:nvSpPr>
          <p:cNvPr id="3" name="Content Placeholder 2">
            <a:extLst>
              <a:ext uri="{FF2B5EF4-FFF2-40B4-BE49-F238E27FC236}">
                <a16:creationId xmlns:a16="http://schemas.microsoft.com/office/drawing/2014/main" id="{435D0268-274B-5C4C-A98E-70F2BE581F51}"/>
              </a:ext>
            </a:extLst>
          </p:cNvPr>
          <p:cNvSpPr>
            <a:spLocks noGrp="1"/>
          </p:cNvSpPr>
          <p:nvPr>
            <p:ph idx="1"/>
          </p:nvPr>
        </p:nvSpPr>
        <p:spPr>
          <a:xfrm>
            <a:off x="838200" y="1825624"/>
            <a:ext cx="7267832" cy="4797597"/>
          </a:xfrm>
        </p:spPr>
        <p:txBody>
          <a:bodyPr>
            <a:normAutofit fontScale="85000" lnSpcReduction="20000"/>
          </a:bodyPr>
          <a:lstStyle/>
          <a:p>
            <a:r>
              <a:rPr lang="en-US" dirty="0"/>
              <a:t>I was hearing impaired since birth and during the last 10 years am now profound. This is caused by my nerves in my ear not working correctly. </a:t>
            </a:r>
          </a:p>
          <a:p>
            <a:r>
              <a:rPr lang="en-US" dirty="0"/>
              <a:t>I have a cochlear implant which gives me an excellent level of hearing (albeit, computer generated), I am a good lip reader too.</a:t>
            </a:r>
          </a:p>
          <a:p>
            <a:r>
              <a:rPr lang="en-US" dirty="0"/>
              <a:t>Couple of tips:</a:t>
            </a:r>
          </a:p>
          <a:p>
            <a:pPr lvl="1"/>
            <a:r>
              <a:rPr lang="en-US" dirty="0"/>
              <a:t>If you call out, I might not hear (and I have no directionality in hearing), so make sure you attract my attention visually.</a:t>
            </a:r>
          </a:p>
          <a:p>
            <a:pPr lvl="1"/>
            <a:r>
              <a:rPr lang="en-US" dirty="0"/>
              <a:t>Try to speak clearly but don’t feel that you have to change the way you speak, just be normal.</a:t>
            </a:r>
          </a:p>
          <a:p>
            <a:pPr lvl="1"/>
            <a:r>
              <a:rPr lang="en-US" dirty="0"/>
              <a:t>Don’t be afraid to repeat what you said if I miss it or go off on a tangent (I sometimes mishear), sometimes people get embarrassed if having to repeat several times. Don’t worry, eventually I will get it.</a:t>
            </a:r>
          </a:p>
          <a:p>
            <a:pPr lvl="1"/>
            <a:r>
              <a:rPr lang="en-US" dirty="0"/>
              <a:t>Don’t sneak up on a deaf person, always approach from the side so I can see you first before you touch me. Can be very shocking.</a:t>
            </a:r>
          </a:p>
          <a:p>
            <a:pPr lvl="1"/>
            <a:endParaRPr lang="en-US" dirty="0"/>
          </a:p>
        </p:txBody>
      </p:sp>
      <p:pic>
        <p:nvPicPr>
          <p:cNvPr id="4" name="Picture 3">
            <a:extLst>
              <a:ext uri="{FF2B5EF4-FFF2-40B4-BE49-F238E27FC236}">
                <a16:creationId xmlns:a16="http://schemas.microsoft.com/office/drawing/2014/main" id="{9BB64A42-A020-2A4B-A45F-6E18EC906B70}"/>
              </a:ext>
            </a:extLst>
          </p:cNvPr>
          <p:cNvPicPr>
            <a:picLocks noChangeAspect="1"/>
          </p:cNvPicPr>
          <p:nvPr/>
        </p:nvPicPr>
        <p:blipFill>
          <a:blip r:embed="rId2"/>
          <a:stretch>
            <a:fillRect/>
          </a:stretch>
        </p:blipFill>
        <p:spPr>
          <a:xfrm>
            <a:off x="8284520" y="2223294"/>
            <a:ext cx="3556000" cy="3556000"/>
          </a:xfrm>
          <a:prstGeom prst="rect">
            <a:avLst/>
          </a:prstGeom>
        </p:spPr>
      </p:pic>
    </p:spTree>
    <p:extLst>
      <p:ext uri="{BB962C8B-B14F-4D97-AF65-F5344CB8AC3E}">
        <p14:creationId xmlns:p14="http://schemas.microsoft.com/office/powerpoint/2010/main" val="1342021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this is a developing course, revised materials will be added weekly, so you should at least Watch or Star the repo on </a:t>
            </a:r>
            <a:r>
              <a:rPr lang="en-US" b="1" dirty="0" err="1"/>
              <a:t>Github</a:t>
            </a:r>
            <a:r>
              <a:rPr lang="en-US" b="1" dirty="0"/>
              <a:t>.</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984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61B8-61D3-BC4C-B170-A869F6F011ED}"/>
              </a:ext>
            </a:extLst>
          </p:cNvPr>
          <p:cNvSpPr>
            <a:spLocks noGrp="1"/>
          </p:cNvSpPr>
          <p:nvPr>
            <p:ph type="title"/>
          </p:nvPr>
        </p:nvSpPr>
        <p:spPr/>
        <p:txBody>
          <a:bodyPr/>
          <a:lstStyle/>
          <a:p>
            <a:r>
              <a:rPr lang="en-US" dirty="0"/>
              <a:t>Any questions/suggestions before we move on?</a:t>
            </a:r>
          </a:p>
        </p:txBody>
      </p:sp>
      <p:sp>
        <p:nvSpPr>
          <p:cNvPr id="4" name="TextBox 3">
            <a:extLst>
              <a:ext uri="{FF2B5EF4-FFF2-40B4-BE49-F238E27FC236}">
                <a16:creationId xmlns:a16="http://schemas.microsoft.com/office/drawing/2014/main" id="{8F44F67E-D126-374C-8394-C40E5CF88B15}"/>
              </a:ext>
            </a:extLst>
          </p:cNvPr>
          <p:cNvSpPr txBox="1"/>
          <p:nvPr/>
        </p:nvSpPr>
        <p:spPr>
          <a:xfrm>
            <a:off x="4666762" y="601884"/>
            <a:ext cx="2858475" cy="7017306"/>
          </a:xfrm>
          <a:prstGeom prst="rect">
            <a:avLst/>
          </a:prstGeom>
          <a:noFill/>
        </p:spPr>
        <p:txBody>
          <a:bodyPr wrap="none" rtlCol="0">
            <a:spAutoFit/>
          </a:bodyPr>
          <a:lstStyle/>
          <a:p>
            <a:r>
              <a:rPr lang="en-US" sz="45000" dirty="0">
                <a:solidFill>
                  <a:srgbClr val="FF0000"/>
                </a:solidFill>
              </a:rPr>
              <a:t>?</a:t>
            </a:r>
          </a:p>
        </p:txBody>
      </p:sp>
    </p:spTree>
    <p:extLst>
      <p:ext uri="{BB962C8B-B14F-4D97-AF65-F5344CB8AC3E}">
        <p14:creationId xmlns:p14="http://schemas.microsoft.com/office/powerpoint/2010/main" val="66141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847C-52D4-9C45-B3A9-1F7E014C373B}"/>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B0B69D90-70D1-B74E-88D9-8F95B1DEB38C}"/>
              </a:ext>
            </a:extLst>
          </p:cNvPr>
          <p:cNvSpPr>
            <a:spLocks noGrp="1"/>
          </p:cNvSpPr>
          <p:nvPr>
            <p:ph idx="1"/>
          </p:nvPr>
        </p:nvSpPr>
        <p:spPr>
          <a:xfrm>
            <a:off x="838200" y="1825625"/>
            <a:ext cx="10515600" cy="4262941"/>
          </a:xfrm>
        </p:spPr>
        <p:txBody>
          <a:bodyPr/>
          <a:lstStyle/>
          <a:p>
            <a:r>
              <a:rPr lang="en-US" dirty="0"/>
              <a:t>Expose you to the </a:t>
            </a:r>
            <a:r>
              <a:rPr lang="en-US" b="1" dirty="0"/>
              <a:t>Python programming language </a:t>
            </a:r>
            <a:r>
              <a:rPr lang="en-US" dirty="0"/>
              <a:t>and provide opportunity to practice using basic functionality.</a:t>
            </a:r>
          </a:p>
          <a:p>
            <a:r>
              <a:rPr lang="en-US" dirty="0"/>
              <a:t>Introduce </a:t>
            </a:r>
            <a:r>
              <a:rPr lang="en-US" b="1" dirty="0" err="1"/>
              <a:t>arcpy</a:t>
            </a:r>
            <a:r>
              <a:rPr lang="en-US" dirty="0"/>
              <a:t> and how this can be used to </a:t>
            </a:r>
            <a:r>
              <a:rPr lang="en-US" b="1" dirty="0"/>
              <a:t>automate and extend geoprocessing tasks</a:t>
            </a:r>
            <a:r>
              <a:rPr lang="en-US" dirty="0"/>
              <a:t>.</a:t>
            </a:r>
          </a:p>
          <a:p>
            <a:r>
              <a:rPr lang="en-US" dirty="0"/>
              <a:t>Provide you with the skills needed to successfully develop </a:t>
            </a:r>
            <a:r>
              <a:rPr lang="en-US" b="1" dirty="0"/>
              <a:t>Python tools</a:t>
            </a:r>
            <a:r>
              <a:rPr lang="en-US" dirty="0"/>
              <a:t> that can be used, not only by yourself, but external users.</a:t>
            </a:r>
          </a:p>
          <a:p>
            <a:r>
              <a:rPr lang="en-US" dirty="0"/>
              <a:t>Provide practice in the use of </a:t>
            </a:r>
            <a:r>
              <a:rPr lang="en-US" b="1" dirty="0" err="1"/>
              <a:t>Github</a:t>
            </a:r>
            <a:r>
              <a:rPr lang="en-US" dirty="0"/>
              <a:t> as supplementary tool for code dissemination and storage.</a:t>
            </a:r>
          </a:p>
        </p:txBody>
      </p:sp>
    </p:spTree>
    <p:extLst>
      <p:ext uri="{BB962C8B-B14F-4D97-AF65-F5344CB8AC3E}">
        <p14:creationId xmlns:p14="http://schemas.microsoft.com/office/powerpoint/2010/main" val="2279387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0EB369-3236-F74F-BC2A-D8DB07B44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6846" y="2424849"/>
            <a:ext cx="6835273" cy="2008302"/>
          </a:xfrm>
          <a:prstGeom prst="rect">
            <a:avLst/>
          </a:prstGeom>
        </p:spPr>
      </p:pic>
    </p:spTree>
    <p:extLst>
      <p:ext uri="{BB962C8B-B14F-4D97-AF65-F5344CB8AC3E}">
        <p14:creationId xmlns:p14="http://schemas.microsoft.com/office/powerpoint/2010/main" val="147616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B4B-C7D1-0C47-B7B0-ABE53CA50C24}"/>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18405DE7-6E62-6344-8780-4A3265D18803}"/>
              </a:ext>
            </a:extLst>
          </p:cNvPr>
          <p:cNvSpPr>
            <a:spLocks noGrp="1"/>
          </p:cNvSpPr>
          <p:nvPr>
            <p:ph idx="1"/>
          </p:nvPr>
        </p:nvSpPr>
        <p:spPr>
          <a:xfrm>
            <a:off x="838200" y="1825625"/>
            <a:ext cx="10515600" cy="4667250"/>
          </a:xfrm>
        </p:spPr>
        <p:txBody>
          <a:bodyPr>
            <a:normAutofit fontScale="70000" lnSpcReduction="20000"/>
          </a:bodyPr>
          <a:lstStyle/>
          <a:p>
            <a:pPr marL="0" indent="0">
              <a:buNone/>
            </a:pPr>
            <a:r>
              <a:rPr lang="en-US" dirty="0">
                <a:solidFill>
                  <a:schemeClr val="bg1">
                    <a:lumMod val="65000"/>
                  </a:schemeClr>
                </a:solidFill>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a:t>
            </a:r>
            <a:r>
              <a:rPr lang="en-US" b="1" dirty="0">
                <a:solidFill>
                  <a:schemeClr val="tx1">
                    <a:lumMod val="95000"/>
                    <a:lumOff val="5000"/>
                  </a:schemeClr>
                </a:solidFill>
              </a:rPr>
              <a:t>simple, easy to learn syntax emphasizes readability</a:t>
            </a:r>
            <a:r>
              <a:rPr lang="en-US" b="1" dirty="0">
                <a:solidFill>
                  <a:schemeClr val="bg1">
                    <a:lumMod val="65000"/>
                  </a:schemeClr>
                </a:solidFill>
              </a:rPr>
              <a:t> </a:t>
            </a:r>
            <a:r>
              <a:rPr lang="en-US" dirty="0">
                <a:solidFill>
                  <a:schemeClr val="bg1">
                    <a:lumMod val="65000"/>
                  </a:schemeClr>
                </a:solidFill>
              </a:rPr>
              <a:t>and therefore reduces the cost of program maintenance</a:t>
            </a:r>
            <a:r>
              <a:rPr lang="en-US" dirty="0">
                <a:solidFill>
                  <a:schemeClr val="tx1">
                    <a:lumMod val="95000"/>
                    <a:lumOff val="5000"/>
                  </a:schemeClr>
                </a:solidFill>
              </a:rPr>
              <a:t>. Python supports modules and packages, which encourages program modularity and code reuse</a:t>
            </a:r>
            <a:r>
              <a:rPr lang="en-US" dirty="0">
                <a:solidFill>
                  <a:schemeClr val="bg1">
                    <a:lumMod val="65000"/>
                  </a:schemeClr>
                </a:solidFill>
              </a:rPr>
              <a:t>. The Python interpreter and the extensive standard library are available in source or binary form </a:t>
            </a:r>
            <a:r>
              <a:rPr lang="en-US" b="1" dirty="0">
                <a:solidFill>
                  <a:schemeClr val="tx1">
                    <a:lumMod val="95000"/>
                    <a:lumOff val="5000"/>
                  </a:schemeClr>
                </a:solidFill>
              </a:rPr>
              <a:t>without charge </a:t>
            </a:r>
            <a:r>
              <a:rPr lang="en-US" dirty="0">
                <a:solidFill>
                  <a:schemeClr val="tx1">
                    <a:lumMod val="95000"/>
                    <a:lumOff val="5000"/>
                  </a:schemeClr>
                </a:solidFill>
              </a:rPr>
              <a:t>for all major platforms, and can be freely distributed</a:t>
            </a:r>
            <a:r>
              <a:rPr lang="en-US" dirty="0">
                <a:solidFill>
                  <a:schemeClr val="bg1">
                    <a:lumMod val="65000"/>
                  </a:schemeClr>
                </a:solidFill>
              </a:rPr>
              <a:t>.</a:t>
            </a:r>
          </a:p>
          <a:p>
            <a:endParaRPr lang="en-US" dirty="0">
              <a:solidFill>
                <a:schemeClr val="bg1">
                  <a:lumMod val="65000"/>
                </a:schemeClr>
              </a:solidFill>
            </a:endParaRPr>
          </a:p>
          <a:p>
            <a:pPr marL="0" indent="0">
              <a:buNone/>
            </a:pPr>
            <a:r>
              <a:rPr lang="en-US" dirty="0">
                <a:solidFill>
                  <a:schemeClr val="bg1">
                    <a:lumMod val="65000"/>
                  </a:schemeClr>
                </a:solidFill>
              </a:rPr>
              <a:t>Often, programmers fall in love with Python because of the </a:t>
            </a:r>
            <a:r>
              <a:rPr lang="en-US" b="1" dirty="0">
                <a:solidFill>
                  <a:schemeClr val="tx1">
                    <a:lumMod val="95000"/>
                    <a:lumOff val="5000"/>
                  </a:schemeClr>
                </a:solidFill>
              </a:rPr>
              <a:t>increased productivity </a:t>
            </a:r>
            <a:r>
              <a:rPr lang="en-US" dirty="0">
                <a:solidFill>
                  <a:schemeClr val="bg1">
                    <a:lumMod val="65000"/>
                  </a:schemeClr>
                </a:solidFill>
              </a:rPr>
              <a:t>it provides. Since there is </a:t>
            </a:r>
            <a:r>
              <a:rPr lang="en-US" dirty="0">
                <a:solidFill>
                  <a:schemeClr val="tx1">
                    <a:lumMod val="95000"/>
                    <a:lumOff val="5000"/>
                  </a:schemeClr>
                </a:solidFill>
              </a:rPr>
              <a:t>no compilation step, the </a:t>
            </a:r>
            <a:r>
              <a:rPr lang="en-US" b="1" dirty="0">
                <a:solidFill>
                  <a:schemeClr val="tx1">
                    <a:lumMod val="95000"/>
                    <a:lumOff val="5000"/>
                  </a:schemeClr>
                </a:solidFill>
              </a:rPr>
              <a:t>edit-test-debug cycle is incredibly fast</a:t>
            </a:r>
            <a:r>
              <a:rPr lang="en-US" dirty="0">
                <a:solidFill>
                  <a:schemeClr val="bg1">
                    <a:lumMod val="65000"/>
                  </a:schemeClr>
                </a:solidFill>
              </a:rPr>
              <a:t>. </a:t>
            </a:r>
            <a:r>
              <a:rPr lang="en-US" dirty="0">
                <a:solidFill>
                  <a:schemeClr val="tx1">
                    <a:lumMod val="95000"/>
                    <a:lumOff val="5000"/>
                  </a:schemeClr>
                </a:solidFill>
              </a:rPr>
              <a:t>Debugging Python programs is easy</a:t>
            </a:r>
            <a:r>
              <a:rPr lang="en-US" dirty="0">
                <a:solidFill>
                  <a:schemeClr val="bg1">
                    <a:lumMod val="65000"/>
                  </a:schemeClr>
                </a:solidFill>
              </a:rPr>
              <a:t>: a bug or bad input will never cause a segmentation fault. Instead, when the interpreter discovers an error, it </a:t>
            </a:r>
            <a:r>
              <a:rPr lang="en-US" dirty="0">
                <a:solidFill>
                  <a:schemeClr val="tx1">
                    <a:lumMod val="95000"/>
                    <a:lumOff val="5000"/>
                  </a:schemeClr>
                </a:solidFill>
              </a:rPr>
              <a:t>raises an exception</a:t>
            </a:r>
            <a:r>
              <a:rPr lang="en-US" dirty="0">
                <a:solidFill>
                  <a:schemeClr val="bg1">
                    <a:lumMod val="65000"/>
                  </a:schemeClr>
                </a:solidFill>
              </a:rPr>
              <a:t>. When the program doesn't catch the exception, the interpreter prints a stack trace. A source level debugger allows inspection of local and global variables, evaluation of arbitrary expressions, setting breakpoints, stepping through the code a line at a time, and so on. The debugger is written in Python itself, testifying to Python's introspective power. On the other hand, often the </a:t>
            </a:r>
            <a:r>
              <a:rPr lang="en-US" dirty="0">
                <a:solidFill>
                  <a:schemeClr val="tx1">
                    <a:lumMod val="95000"/>
                    <a:lumOff val="5000"/>
                  </a:schemeClr>
                </a:solidFill>
              </a:rPr>
              <a:t>quickest way to debug a program is to add a few print statements to the source: the fast edit-test-debug cycle makes this simple approach very effective.</a:t>
            </a:r>
          </a:p>
        </p:txBody>
      </p:sp>
      <p:sp>
        <p:nvSpPr>
          <p:cNvPr id="4" name="TextBox 3">
            <a:extLst>
              <a:ext uri="{FF2B5EF4-FFF2-40B4-BE49-F238E27FC236}">
                <a16:creationId xmlns:a16="http://schemas.microsoft.com/office/drawing/2014/main" id="{BACCED40-5B7B-2D4B-B99F-F4CD6E3E1BB8}"/>
              </a:ext>
            </a:extLst>
          </p:cNvPr>
          <p:cNvSpPr txBox="1"/>
          <p:nvPr/>
        </p:nvSpPr>
        <p:spPr>
          <a:xfrm>
            <a:off x="7777114" y="6308209"/>
            <a:ext cx="4277774" cy="369332"/>
          </a:xfrm>
          <a:prstGeom prst="rect">
            <a:avLst/>
          </a:prstGeom>
          <a:noFill/>
        </p:spPr>
        <p:txBody>
          <a:bodyPr wrap="none" rtlCol="0">
            <a:spAutoFit/>
          </a:bodyPr>
          <a:lstStyle/>
          <a:p>
            <a:r>
              <a:rPr lang="en-US" dirty="0"/>
              <a:t>https://</a:t>
            </a:r>
            <a:r>
              <a:rPr lang="en-US" dirty="0" err="1"/>
              <a:t>www.python.org</a:t>
            </a:r>
            <a:r>
              <a:rPr lang="en-US" dirty="0"/>
              <a:t>/doc/essays/blurb/</a:t>
            </a:r>
          </a:p>
        </p:txBody>
      </p:sp>
    </p:spTree>
    <p:extLst>
      <p:ext uri="{BB962C8B-B14F-4D97-AF65-F5344CB8AC3E}">
        <p14:creationId xmlns:p14="http://schemas.microsoft.com/office/powerpoint/2010/main" val="241548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CE15-0979-A847-9D4A-CF0FF8815583}"/>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0D5533E1-3183-6B4C-915B-8DB836824C2E}"/>
              </a:ext>
            </a:extLst>
          </p:cNvPr>
          <p:cNvSpPr>
            <a:spLocks noGrp="1"/>
          </p:cNvSpPr>
          <p:nvPr>
            <p:ph idx="1"/>
          </p:nvPr>
        </p:nvSpPr>
        <p:spPr/>
        <p:txBody>
          <a:bodyPr/>
          <a:lstStyle/>
          <a:p>
            <a:r>
              <a:rPr lang="en-US" dirty="0"/>
              <a:t>Just to reiterate:</a:t>
            </a:r>
          </a:p>
          <a:p>
            <a:pPr lvl="1"/>
            <a:r>
              <a:rPr lang="en-US" dirty="0"/>
              <a:t>Easy to read code.</a:t>
            </a:r>
          </a:p>
          <a:p>
            <a:pPr lvl="1"/>
            <a:r>
              <a:rPr lang="en-US" dirty="0"/>
              <a:t>Supports modules and packages (e.g. </a:t>
            </a:r>
            <a:r>
              <a:rPr lang="en-US" dirty="0" err="1"/>
              <a:t>arcpy</a:t>
            </a:r>
            <a:r>
              <a:rPr lang="en-US" dirty="0"/>
              <a:t>).</a:t>
            </a:r>
          </a:p>
          <a:p>
            <a:pPr lvl="1"/>
            <a:r>
              <a:rPr lang="en-US" dirty="0"/>
              <a:t>Free and open source.</a:t>
            </a:r>
          </a:p>
          <a:p>
            <a:pPr lvl="1"/>
            <a:r>
              <a:rPr lang="en-US" dirty="0"/>
              <a:t>Python increases productivity.</a:t>
            </a:r>
          </a:p>
          <a:p>
            <a:pPr lvl="1"/>
            <a:r>
              <a:rPr lang="en-US" dirty="0"/>
              <a:t>Easy edit-test-debug cycle:</a:t>
            </a:r>
          </a:p>
          <a:p>
            <a:pPr lvl="2"/>
            <a:r>
              <a:rPr lang="en-US" dirty="0"/>
              <a:t>Ideal for new programmers and those that are casual code users.</a:t>
            </a:r>
          </a:p>
          <a:p>
            <a:pPr lvl="1"/>
            <a:r>
              <a:rPr lang="en-US" dirty="0"/>
              <a:t>Vastly popular:</a:t>
            </a:r>
          </a:p>
          <a:p>
            <a:pPr lvl="2"/>
            <a:r>
              <a:rPr lang="en-US" dirty="0"/>
              <a:t>#2 On </a:t>
            </a:r>
            <a:r>
              <a:rPr lang="en-US" dirty="0" err="1"/>
              <a:t>Github</a:t>
            </a:r>
            <a:r>
              <a:rPr lang="en-US" dirty="0"/>
              <a:t> for repos.</a:t>
            </a:r>
          </a:p>
          <a:p>
            <a:pPr lvl="2"/>
            <a:r>
              <a:rPr lang="en-US" dirty="0"/>
              <a:t>Lots of code snippets on the internet</a:t>
            </a:r>
          </a:p>
          <a:p>
            <a:pPr lvl="2"/>
            <a:endParaRPr lang="en-US" dirty="0"/>
          </a:p>
          <a:p>
            <a:pPr lvl="1"/>
            <a:endParaRPr lang="en-US" dirty="0"/>
          </a:p>
        </p:txBody>
      </p:sp>
      <p:pic>
        <p:nvPicPr>
          <p:cNvPr id="5" name="Picture 4" descr="Rankings for programming languages on Githuib">
            <a:extLst>
              <a:ext uri="{FF2B5EF4-FFF2-40B4-BE49-F238E27FC236}">
                <a16:creationId xmlns:a16="http://schemas.microsoft.com/office/drawing/2014/main" id="{C1384F50-F25A-B144-B28A-AEC6D2C34A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4751" y="4916167"/>
            <a:ext cx="5312790" cy="1395733"/>
          </a:xfrm>
          <a:prstGeom prst="rect">
            <a:avLst/>
          </a:prstGeom>
        </p:spPr>
      </p:pic>
      <p:sp>
        <p:nvSpPr>
          <p:cNvPr id="6" name="TextBox 5">
            <a:extLst>
              <a:ext uri="{FF2B5EF4-FFF2-40B4-BE49-F238E27FC236}">
                <a16:creationId xmlns:a16="http://schemas.microsoft.com/office/drawing/2014/main" id="{971802E6-6457-B14B-A077-18D01D670943}"/>
              </a:ext>
            </a:extLst>
          </p:cNvPr>
          <p:cNvSpPr txBox="1"/>
          <p:nvPr/>
        </p:nvSpPr>
        <p:spPr>
          <a:xfrm>
            <a:off x="4008670" y="6400800"/>
            <a:ext cx="8183330" cy="369332"/>
          </a:xfrm>
          <a:prstGeom prst="rect">
            <a:avLst/>
          </a:prstGeom>
          <a:noFill/>
        </p:spPr>
        <p:txBody>
          <a:bodyPr wrap="none" rtlCol="0">
            <a:spAutoFit/>
          </a:bodyPr>
          <a:lstStyle/>
          <a:p>
            <a:r>
              <a:rPr lang="en-US" dirty="0"/>
              <a:t>https://</a:t>
            </a:r>
            <a:r>
              <a:rPr lang="en-US" dirty="0" err="1"/>
              <a:t>www.benfrederickson.com</a:t>
            </a:r>
            <a:r>
              <a:rPr lang="en-US" dirty="0"/>
              <a:t>/ranking-programming-languages-by-</a:t>
            </a:r>
            <a:r>
              <a:rPr lang="en-US" dirty="0" err="1"/>
              <a:t>github</a:t>
            </a:r>
            <a:r>
              <a:rPr lang="en-US" dirty="0"/>
              <a:t>-users/</a:t>
            </a:r>
          </a:p>
        </p:txBody>
      </p:sp>
      <p:cxnSp>
        <p:nvCxnSpPr>
          <p:cNvPr id="8" name="Straight Arrow Connector 7">
            <a:extLst>
              <a:ext uri="{FF2B5EF4-FFF2-40B4-BE49-F238E27FC236}">
                <a16:creationId xmlns:a16="http://schemas.microsoft.com/office/drawing/2014/main" id="{EF618C4F-4544-3742-A1C7-6F8E96B8A007}"/>
              </a:ext>
            </a:extLst>
          </p:cNvPr>
          <p:cNvCxnSpPr>
            <a:cxnSpLocks/>
          </p:cNvCxnSpPr>
          <p:nvPr/>
        </p:nvCxnSpPr>
        <p:spPr>
          <a:xfrm>
            <a:off x="4647414" y="5137608"/>
            <a:ext cx="195134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7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E4F6-C8AF-7441-9AAC-9A81729C1C37}"/>
              </a:ext>
            </a:extLst>
          </p:cNvPr>
          <p:cNvPicPr>
            <a:picLocks noChangeAspect="1"/>
          </p:cNvPicPr>
          <p:nvPr/>
        </p:nvPicPr>
        <p:blipFill>
          <a:blip r:embed="rId2"/>
          <a:stretch>
            <a:fillRect/>
          </a:stretch>
        </p:blipFill>
        <p:spPr>
          <a:xfrm>
            <a:off x="3098800" y="431800"/>
            <a:ext cx="5994400" cy="5994400"/>
          </a:xfrm>
          <a:prstGeom prst="rect">
            <a:avLst/>
          </a:prstGeom>
        </p:spPr>
      </p:pic>
    </p:spTree>
    <p:extLst>
      <p:ext uri="{BB962C8B-B14F-4D97-AF65-F5344CB8AC3E}">
        <p14:creationId xmlns:p14="http://schemas.microsoft.com/office/powerpoint/2010/main" val="406573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09B1-F13B-7340-8952-6A0EC23C2D8F}"/>
              </a:ext>
            </a:extLst>
          </p:cNvPr>
          <p:cNvSpPr>
            <a:spLocks noGrp="1"/>
          </p:cNvSpPr>
          <p:nvPr>
            <p:ph type="title"/>
          </p:nvPr>
        </p:nvSpPr>
        <p:spPr/>
        <p:txBody>
          <a:bodyPr/>
          <a:lstStyle/>
          <a:p>
            <a:r>
              <a:rPr lang="en-US" dirty="0"/>
              <a:t>What is ArcGIS and why use </a:t>
            </a:r>
            <a:r>
              <a:rPr lang="en-US" dirty="0" err="1"/>
              <a:t>arcpy</a:t>
            </a:r>
            <a:r>
              <a:rPr lang="en-US" dirty="0"/>
              <a:t>?</a:t>
            </a:r>
          </a:p>
        </p:txBody>
      </p:sp>
      <p:sp>
        <p:nvSpPr>
          <p:cNvPr id="3" name="Content Placeholder 2">
            <a:extLst>
              <a:ext uri="{FF2B5EF4-FFF2-40B4-BE49-F238E27FC236}">
                <a16:creationId xmlns:a16="http://schemas.microsoft.com/office/drawing/2014/main" id="{B4F40BF6-80D6-3249-842F-B075EB50CBBB}"/>
              </a:ext>
            </a:extLst>
          </p:cNvPr>
          <p:cNvSpPr>
            <a:spLocks noGrp="1"/>
          </p:cNvSpPr>
          <p:nvPr>
            <p:ph idx="1"/>
          </p:nvPr>
        </p:nvSpPr>
        <p:spPr/>
        <p:txBody>
          <a:bodyPr>
            <a:normAutofit fontScale="92500" lnSpcReduction="20000"/>
          </a:bodyPr>
          <a:lstStyle/>
          <a:p>
            <a:r>
              <a:rPr lang="en-US" dirty="0"/>
              <a:t>ArcGIS has been developed over several decades.</a:t>
            </a:r>
          </a:p>
          <a:p>
            <a:pPr lvl="1"/>
            <a:r>
              <a:rPr lang="en-US" dirty="0"/>
              <a:t>Prior to this, we had:</a:t>
            </a:r>
          </a:p>
          <a:p>
            <a:pPr lvl="2"/>
            <a:r>
              <a:rPr lang="en-US" dirty="0"/>
              <a:t>Arc/INFO workstation</a:t>
            </a:r>
          </a:p>
          <a:p>
            <a:pPr lvl="2"/>
            <a:r>
              <a:rPr lang="en-US" dirty="0"/>
              <a:t>ArcView 3.x desktop</a:t>
            </a:r>
          </a:p>
          <a:p>
            <a:r>
              <a:rPr lang="en-US" dirty="0"/>
              <a:t>Released in 1999, ArcMap 8 was released.</a:t>
            </a:r>
          </a:p>
          <a:p>
            <a:pPr lvl="1"/>
            <a:r>
              <a:rPr lang="en-US" dirty="0"/>
              <a:t>GUI and had some geoprocessing power, but no real environment to work with spatial data in a command line/programming environment.</a:t>
            </a:r>
          </a:p>
          <a:p>
            <a:pPr lvl="1"/>
            <a:r>
              <a:rPr lang="en-US" dirty="0"/>
              <a:t>Strengths are the GUI, Toolboxes, </a:t>
            </a:r>
            <a:r>
              <a:rPr lang="en-US" dirty="0" err="1"/>
              <a:t>ModelBuilder</a:t>
            </a:r>
            <a:r>
              <a:rPr lang="en-US" dirty="0"/>
              <a:t> (introduced in ArcMap 9), standards and extensions (Spatial Analyst, 3D analyst).</a:t>
            </a:r>
          </a:p>
          <a:p>
            <a:r>
              <a:rPr lang="en-US" dirty="0"/>
              <a:t>Version 10 introduced the </a:t>
            </a:r>
            <a:r>
              <a:rPr lang="en-US" dirty="0" err="1"/>
              <a:t>arcpy</a:t>
            </a:r>
            <a:r>
              <a:rPr lang="en-US" dirty="0"/>
              <a:t> package (can be shown as </a:t>
            </a:r>
            <a:r>
              <a:rPr lang="en-US" dirty="0" err="1"/>
              <a:t>ArcPy</a:t>
            </a:r>
            <a:r>
              <a:rPr lang="en-US" dirty="0"/>
              <a:t>).</a:t>
            </a:r>
          </a:p>
          <a:p>
            <a:pPr lvl="1"/>
            <a:r>
              <a:rPr lang="en-US" dirty="0"/>
              <a:t>Game changer for GIS programmers.</a:t>
            </a:r>
          </a:p>
          <a:p>
            <a:pPr lvl="1"/>
            <a:r>
              <a:rPr lang="en-US" dirty="0"/>
              <a:t>Allows us to interface with other packages.</a:t>
            </a:r>
          </a:p>
          <a:p>
            <a:pPr lvl="1"/>
            <a:r>
              <a:rPr lang="en-US" dirty="0"/>
              <a:t>Rarely need the GUI for any reason but to view/check data.</a:t>
            </a:r>
          </a:p>
          <a:p>
            <a:endParaRPr lang="en-US" dirty="0"/>
          </a:p>
          <a:p>
            <a:endParaRPr lang="en-US" dirty="0"/>
          </a:p>
        </p:txBody>
      </p:sp>
    </p:spTree>
    <p:extLst>
      <p:ext uri="{BB962C8B-B14F-4D97-AF65-F5344CB8AC3E}">
        <p14:creationId xmlns:p14="http://schemas.microsoft.com/office/powerpoint/2010/main" val="4135328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578</TotalTime>
  <Words>2935</Words>
  <Application>Microsoft Macintosh PowerPoint</Application>
  <PresentationFormat>Widescreen</PresentationFormat>
  <Paragraphs>271</Paragraphs>
  <Slides>31</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Calibri</vt:lpstr>
      <vt:lpstr>Calibri Light</vt:lpstr>
      <vt:lpstr>Helvetica</vt:lpstr>
      <vt:lpstr>Times New Roman</vt:lpstr>
      <vt:lpstr>Office Theme</vt:lpstr>
      <vt:lpstr>Introduction to</vt:lpstr>
      <vt:lpstr>Who are you?</vt:lpstr>
      <vt:lpstr>Deaf awareness</vt:lpstr>
      <vt:lpstr>Course goals</vt:lpstr>
      <vt:lpstr>PowerPoint Presentation</vt:lpstr>
      <vt:lpstr>What is Python and why use it?</vt:lpstr>
      <vt:lpstr>What is Python and why use it?</vt:lpstr>
      <vt:lpstr>PowerPoint Presentation</vt:lpstr>
      <vt:lpstr>What is ArcGIS and why use arcpy?</vt:lpstr>
      <vt:lpstr>The Buffer Tool in ArcGIS</vt:lpstr>
      <vt:lpstr>PowerPoint Presentation</vt:lpstr>
      <vt:lpstr>What is Git and why use Github?</vt:lpstr>
      <vt:lpstr>What is Git and why use Github?</vt:lpstr>
      <vt:lpstr>PowerPoint Presentation</vt:lpstr>
      <vt:lpstr>How will we run the class?</vt:lpstr>
      <vt:lpstr>Where is the syllabus and course material?</vt:lpstr>
      <vt:lpstr>What will we cover?</vt:lpstr>
      <vt:lpstr>PowerPoint Presentation</vt:lpstr>
      <vt:lpstr>PowerPoint Presentation</vt:lpstr>
      <vt:lpstr>PowerPoint Presentation</vt:lpstr>
      <vt:lpstr>PowerPoint Presentation</vt:lpstr>
      <vt:lpstr>Assignments</vt:lpstr>
      <vt:lpstr>Attendance</vt:lpstr>
      <vt:lpstr>Coding challenges</vt:lpstr>
      <vt:lpstr> Midterm tool challenge</vt:lpstr>
      <vt:lpstr>Python toolbox</vt:lpstr>
      <vt:lpstr>Github portfolio</vt:lpstr>
      <vt:lpstr>How I layout materials</vt:lpstr>
      <vt:lpstr>Office hours and my teaching ethos</vt:lpstr>
      <vt:lpstr>Where is the syllabus and course material?</vt:lpstr>
      <vt:lpstr>Any questions/suggestions before we move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Andrew Davies</dc:creator>
  <cp:lastModifiedBy>Andrew Davies</cp:lastModifiedBy>
  <cp:revision>32</cp:revision>
  <dcterms:created xsi:type="dcterms:W3CDTF">2019-01-21T21:17:39Z</dcterms:created>
  <dcterms:modified xsi:type="dcterms:W3CDTF">2020-01-22T16:05:30Z</dcterms:modified>
</cp:coreProperties>
</file>